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28"/>
  </p:notesMasterIdLst>
  <p:sldIdLst>
    <p:sldId id="1708" r:id="rId2"/>
    <p:sldId id="312" r:id="rId3"/>
    <p:sldId id="1663" r:id="rId4"/>
    <p:sldId id="1767" r:id="rId5"/>
    <p:sldId id="1573" r:id="rId6"/>
    <p:sldId id="734" r:id="rId7"/>
    <p:sldId id="1664" r:id="rId8"/>
    <p:sldId id="1665" r:id="rId9"/>
    <p:sldId id="1666" r:id="rId10"/>
    <p:sldId id="1667" r:id="rId11"/>
    <p:sldId id="1774" r:id="rId12"/>
    <p:sldId id="1672" r:id="rId13"/>
    <p:sldId id="1673" r:id="rId14"/>
    <p:sldId id="1674" r:id="rId15"/>
    <p:sldId id="1675" r:id="rId16"/>
    <p:sldId id="1676" r:id="rId17"/>
    <p:sldId id="1642" r:id="rId18"/>
    <p:sldId id="1668" r:id="rId19"/>
    <p:sldId id="1669" r:id="rId20"/>
    <p:sldId id="1670" r:id="rId21"/>
    <p:sldId id="1671" r:id="rId22"/>
    <p:sldId id="1677" r:id="rId23"/>
    <p:sldId id="1678" r:id="rId24"/>
    <p:sldId id="1679" r:id="rId25"/>
    <p:sldId id="1680" r:id="rId26"/>
    <p:sldId id="16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ABBE8C-7368-A687-6E8E-1B6203207D07}" name="Adam Turinas" initials="AT" userId="ead3c18c69795cc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50"/>
    <p:restoredTop sz="90068" autoAdjust="0"/>
  </p:normalViewPr>
  <p:slideViewPr>
    <p:cSldViewPr snapToGrid="0" snapToObjects="1">
      <p:cViewPr varScale="1">
        <p:scale>
          <a:sx n="115" d="100"/>
          <a:sy n="115" d="100"/>
        </p:scale>
        <p:origin x="776" y="192"/>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Book4"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Sheet1!$C$1</c:f>
              <c:strCache>
                <c:ptCount val="1"/>
                <c:pt idx="0">
                  <c:v>We</c:v>
                </c:pt>
              </c:strCache>
            </c:strRef>
          </c:tx>
          <c:spPr>
            <a:ln w="28575" cap="rnd">
              <a:solidFill>
                <a:schemeClr val="accent2"/>
              </a:solidFill>
              <a:round/>
            </a:ln>
            <a:effectLst/>
          </c:spPr>
          <c:marker>
            <c:symbol val="none"/>
          </c:marker>
          <c:cat>
            <c:strRef>
              <c:f>Sheet1!$A$2:$A$4</c:f>
              <c:strCache>
                <c:ptCount val="3"/>
                <c:pt idx="0">
                  <c:v>Problem Definition</c:v>
                </c:pt>
                <c:pt idx="1">
                  <c:v>Solution Identification</c:v>
                </c:pt>
                <c:pt idx="2">
                  <c:v>Supplier Selection</c:v>
                </c:pt>
              </c:strCache>
            </c:strRef>
          </c:cat>
          <c:val>
            <c:numRef>
              <c:f>Sheet1!$C$2:$C$4</c:f>
              <c:numCache>
                <c:formatCode>0%</c:formatCode>
                <c:ptCount val="3"/>
                <c:pt idx="0">
                  <c:v>0.35</c:v>
                </c:pt>
                <c:pt idx="1">
                  <c:v>0.5</c:v>
                </c:pt>
                <c:pt idx="2">
                  <c:v>0.27</c:v>
                </c:pt>
              </c:numCache>
            </c:numRef>
          </c:val>
          <c:smooth val="0"/>
          <c:extLst>
            <c:ext xmlns:c16="http://schemas.microsoft.com/office/drawing/2014/chart" uri="{C3380CC4-5D6E-409C-BE32-E72D297353CC}">
              <c16:uniqueId val="{00000001-CC2F-E34C-8AF3-775CFEB22933}"/>
            </c:ext>
          </c:extLst>
        </c:ser>
        <c:dLbls>
          <c:showLegendKey val="0"/>
          <c:showVal val="0"/>
          <c:showCatName val="0"/>
          <c:showSerName val="0"/>
          <c:showPercent val="0"/>
          <c:showBubbleSize val="0"/>
        </c:dLbls>
        <c:smooth val="0"/>
        <c:axId val="1374811088"/>
        <c:axId val="1419465712"/>
      </c:lineChart>
      <c:catAx>
        <c:axId val="1374811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Avenir Next" panose="020B0503020202020204" pitchFamily="34" charset="0"/>
                <a:ea typeface="+mn-ea"/>
                <a:cs typeface="+mn-cs"/>
              </a:defRPr>
            </a:pPr>
            <a:endParaRPr lang="en-US"/>
          </a:p>
        </c:txPr>
        <c:crossAx val="1419465712"/>
        <c:crosses val="autoZero"/>
        <c:auto val="1"/>
        <c:lblAlgn val="ctr"/>
        <c:lblOffset val="100"/>
        <c:noMultiLvlLbl val="0"/>
      </c:catAx>
      <c:valAx>
        <c:axId val="14194657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748110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6F1414-9E78-1748-A231-A0BF751E0D5D}" type="datetimeFigureOut">
              <a:rPr lang="en-US" smtClean="0"/>
              <a:t>7/3/23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D5C162-8224-814A-9ACA-D3ADFC413F8B}" type="slidenum">
              <a:rPr lang="en-US" smtClean="0"/>
              <a:t>‹#›</a:t>
            </a:fld>
            <a:endParaRPr lang="en-US"/>
          </a:p>
        </p:txBody>
      </p:sp>
    </p:spTree>
    <p:extLst>
      <p:ext uri="{BB962C8B-B14F-4D97-AF65-F5344CB8AC3E}">
        <p14:creationId xmlns:p14="http://schemas.microsoft.com/office/powerpoint/2010/main" val="3723365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D5C162-8224-814A-9ACA-D3ADFC413F8B}" type="slidenum">
              <a:rPr lang="en-US" smtClean="0"/>
              <a:t>3</a:t>
            </a:fld>
            <a:endParaRPr lang="en-US"/>
          </a:p>
        </p:txBody>
      </p:sp>
    </p:spTree>
    <p:extLst>
      <p:ext uri="{BB962C8B-B14F-4D97-AF65-F5344CB8AC3E}">
        <p14:creationId xmlns:p14="http://schemas.microsoft.com/office/powerpoint/2010/main" val="1655541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 ups:</a:t>
            </a:r>
          </a:p>
          <a:p>
            <a:endParaRPr lang="en-US" dirty="0"/>
          </a:p>
          <a:p>
            <a:r>
              <a:rPr lang="en-US" dirty="0"/>
              <a:t>Innovation – Grant’s and Cathy’s will have annual goals around innovation – what would that look like?  E.g.  Deliver on 2 innovative programs/technologies that will further drive physician engagement/market share – How does </a:t>
            </a:r>
            <a:r>
              <a:rPr lang="en-US" dirty="0" err="1"/>
              <a:t>Keyops</a:t>
            </a:r>
            <a:r>
              <a:rPr lang="en-US" dirty="0"/>
              <a:t> help deliver on these goals?  </a:t>
            </a:r>
          </a:p>
        </p:txBody>
      </p:sp>
      <p:sp>
        <p:nvSpPr>
          <p:cNvPr id="4" name="Slide Number Placeholder 3"/>
          <p:cNvSpPr>
            <a:spLocks noGrp="1"/>
          </p:cNvSpPr>
          <p:nvPr>
            <p:ph type="sldNum" sz="quarter" idx="5"/>
          </p:nvPr>
        </p:nvSpPr>
        <p:spPr/>
        <p:txBody>
          <a:bodyPr/>
          <a:lstStyle/>
          <a:p>
            <a:fld id="{46D5C162-8224-814A-9ACA-D3ADFC413F8B}" type="slidenum">
              <a:rPr lang="en-US" smtClean="0"/>
              <a:t>4</a:t>
            </a:fld>
            <a:endParaRPr lang="en-US"/>
          </a:p>
        </p:txBody>
      </p:sp>
    </p:spTree>
    <p:extLst>
      <p:ext uri="{BB962C8B-B14F-4D97-AF65-F5344CB8AC3E}">
        <p14:creationId xmlns:p14="http://schemas.microsoft.com/office/powerpoint/2010/main" val="11685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4DAAF-21ED-914F-8BB7-CBA50076AB14}"/>
              </a:ext>
            </a:extLst>
          </p:cNvPr>
          <p:cNvSpPr>
            <a:spLocks noGrp="1"/>
          </p:cNvSpPr>
          <p:nvPr>
            <p:ph type="ctrTitle"/>
          </p:nvPr>
        </p:nvSpPr>
        <p:spPr>
          <a:xfrm>
            <a:off x="1524000" y="1912585"/>
            <a:ext cx="9144000" cy="2387600"/>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B31969-5DE0-6F4B-B4FE-F4411A8E4714}"/>
              </a:ext>
            </a:extLst>
          </p:cNvPr>
          <p:cNvSpPr>
            <a:spLocks noGrp="1"/>
          </p:cNvSpPr>
          <p:nvPr>
            <p:ph type="subTitle" idx="1"/>
          </p:nvPr>
        </p:nvSpPr>
        <p:spPr>
          <a:xfrm>
            <a:off x="1524000" y="439226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929407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436D3-2D8C-B042-9A81-F0338601C5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9620AA-E0D8-7C48-AAB8-2CD1239662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1429A90D-D176-0040-B83D-E433A68F19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Proprietary &amp; Confidential. All rights reserved</a:t>
            </a:r>
          </a:p>
        </p:txBody>
      </p:sp>
      <p:sp>
        <p:nvSpPr>
          <p:cNvPr id="9" name="Slide Number Placeholder 5">
            <a:extLst>
              <a:ext uri="{FF2B5EF4-FFF2-40B4-BE49-F238E27FC236}">
                <a16:creationId xmlns:a16="http://schemas.microsoft.com/office/drawing/2014/main" id="{5EF0E0E9-B5C2-EC45-BFE8-6EE858005E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87423-F450-F145-86EF-8FAF16FDB412}" type="slidenum">
              <a:rPr lang="en-US" smtClean="0"/>
              <a:pPr/>
              <a:t>‹#›</a:t>
            </a:fld>
            <a:endParaRPr lang="en-US" dirty="0"/>
          </a:p>
        </p:txBody>
      </p:sp>
    </p:spTree>
    <p:extLst>
      <p:ext uri="{BB962C8B-B14F-4D97-AF65-F5344CB8AC3E}">
        <p14:creationId xmlns:p14="http://schemas.microsoft.com/office/powerpoint/2010/main" val="216201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2BF114-CA1F-B140-8323-91D5F78D58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104565-9628-EA48-891D-37A6DE91D5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8788817A-A696-684D-B031-2EBF627420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Proprietary &amp; Confidential. All rights reserved</a:t>
            </a:r>
          </a:p>
        </p:txBody>
      </p:sp>
      <p:sp>
        <p:nvSpPr>
          <p:cNvPr id="9" name="Slide Number Placeholder 5">
            <a:extLst>
              <a:ext uri="{FF2B5EF4-FFF2-40B4-BE49-F238E27FC236}">
                <a16:creationId xmlns:a16="http://schemas.microsoft.com/office/drawing/2014/main" id="{53F91AC3-39A9-3749-B2F7-927E8FB25D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87423-F450-F145-86EF-8FAF16FDB412}" type="slidenum">
              <a:rPr lang="en-US" smtClean="0"/>
              <a:pPr/>
              <a:t>‹#›</a:t>
            </a:fld>
            <a:endParaRPr lang="en-US" dirty="0"/>
          </a:p>
        </p:txBody>
      </p:sp>
    </p:spTree>
    <p:extLst>
      <p:ext uri="{BB962C8B-B14F-4D97-AF65-F5344CB8AC3E}">
        <p14:creationId xmlns:p14="http://schemas.microsoft.com/office/powerpoint/2010/main" val="212453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D04E3-2B41-DE46-889C-5A689AEB8F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091341-B70E-344F-86F8-B72EF52551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ED5D6F97-E7B8-B141-AADD-12D2061645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Proprietary &amp; Confidential. All rights reserved</a:t>
            </a:r>
          </a:p>
        </p:txBody>
      </p:sp>
      <p:sp>
        <p:nvSpPr>
          <p:cNvPr id="9" name="Slide Number Placeholder 5">
            <a:extLst>
              <a:ext uri="{FF2B5EF4-FFF2-40B4-BE49-F238E27FC236}">
                <a16:creationId xmlns:a16="http://schemas.microsoft.com/office/drawing/2014/main" id="{20CCD0C2-A4AC-3B4B-8597-725BFF5E21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87423-F450-F145-86EF-8FAF16FDB412}" type="slidenum">
              <a:rPr lang="en-US" smtClean="0"/>
              <a:pPr/>
              <a:t>‹#›</a:t>
            </a:fld>
            <a:endParaRPr lang="en-US" dirty="0"/>
          </a:p>
        </p:txBody>
      </p:sp>
    </p:spTree>
    <p:extLst>
      <p:ext uri="{BB962C8B-B14F-4D97-AF65-F5344CB8AC3E}">
        <p14:creationId xmlns:p14="http://schemas.microsoft.com/office/powerpoint/2010/main" val="1114695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80B2E-7093-7345-9353-977C0183B0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3E369F9-7B04-EB46-9A6A-CF679C9B94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Footer Placeholder 4">
            <a:extLst>
              <a:ext uri="{FF2B5EF4-FFF2-40B4-BE49-F238E27FC236}">
                <a16:creationId xmlns:a16="http://schemas.microsoft.com/office/drawing/2014/main" id="{BEF8C199-E684-F32B-67C0-7F30D37CF7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Proprietary &amp; Confidential. All rights reserved</a:t>
            </a:r>
          </a:p>
        </p:txBody>
      </p:sp>
      <p:sp>
        <p:nvSpPr>
          <p:cNvPr id="5" name="Slide Number Placeholder 5">
            <a:extLst>
              <a:ext uri="{FF2B5EF4-FFF2-40B4-BE49-F238E27FC236}">
                <a16:creationId xmlns:a16="http://schemas.microsoft.com/office/drawing/2014/main" id="{2443CA8F-CD0A-72AE-21E3-2A506D6F1F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87423-F450-F145-86EF-8FAF16FDB412}" type="slidenum">
              <a:rPr lang="en-US" smtClean="0"/>
              <a:pPr/>
              <a:t>‹#›</a:t>
            </a:fld>
            <a:endParaRPr lang="en-US" dirty="0"/>
          </a:p>
        </p:txBody>
      </p:sp>
    </p:spTree>
    <p:extLst>
      <p:ext uri="{BB962C8B-B14F-4D97-AF65-F5344CB8AC3E}">
        <p14:creationId xmlns:p14="http://schemas.microsoft.com/office/powerpoint/2010/main" val="1409172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E4197-661A-4C48-BFEC-0F307A8FAD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7CD758-BA16-8042-B04F-FBD4FF8846BC}"/>
              </a:ext>
            </a:extLst>
          </p:cNvPr>
          <p:cNvSpPr>
            <a:spLocks noGrp="1"/>
          </p:cNvSpPr>
          <p:nvPr>
            <p:ph sz="half" idx="1"/>
          </p:nvPr>
        </p:nvSpPr>
        <p:spPr>
          <a:xfrm>
            <a:off x="838200" y="1377244"/>
            <a:ext cx="5181600" cy="47997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552F63-36DC-F047-8C8E-E16A96DD9426}"/>
              </a:ext>
            </a:extLst>
          </p:cNvPr>
          <p:cNvSpPr>
            <a:spLocks noGrp="1"/>
          </p:cNvSpPr>
          <p:nvPr>
            <p:ph sz="half" idx="2"/>
          </p:nvPr>
        </p:nvSpPr>
        <p:spPr>
          <a:xfrm>
            <a:off x="6172200" y="1377244"/>
            <a:ext cx="5181600" cy="47997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3F57362D-EA47-E64F-8BFF-C309E5B22B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Proprietary &amp; Confidential. All rights reserved</a:t>
            </a:r>
          </a:p>
        </p:txBody>
      </p:sp>
      <p:sp>
        <p:nvSpPr>
          <p:cNvPr id="10" name="Slide Number Placeholder 5">
            <a:extLst>
              <a:ext uri="{FF2B5EF4-FFF2-40B4-BE49-F238E27FC236}">
                <a16:creationId xmlns:a16="http://schemas.microsoft.com/office/drawing/2014/main" id="{DE0B4006-6AB8-A841-8EA8-98DCC4C47D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87423-F450-F145-86EF-8FAF16FDB412}" type="slidenum">
              <a:rPr lang="en-US" smtClean="0"/>
              <a:pPr/>
              <a:t>‹#›</a:t>
            </a:fld>
            <a:endParaRPr lang="en-US" dirty="0"/>
          </a:p>
        </p:txBody>
      </p:sp>
    </p:spTree>
    <p:extLst>
      <p:ext uri="{BB962C8B-B14F-4D97-AF65-F5344CB8AC3E}">
        <p14:creationId xmlns:p14="http://schemas.microsoft.com/office/powerpoint/2010/main" val="2080118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413C8-4946-4B42-8A07-24EF371AFD9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A07BCC-85DE-DB46-BD92-A663DFDDD7B9}"/>
              </a:ext>
            </a:extLst>
          </p:cNvPr>
          <p:cNvSpPr>
            <a:spLocks noGrp="1"/>
          </p:cNvSpPr>
          <p:nvPr>
            <p:ph type="body" idx="1"/>
          </p:nvPr>
        </p:nvSpPr>
        <p:spPr>
          <a:xfrm>
            <a:off x="839788" y="1681163"/>
            <a:ext cx="5157787" cy="542748"/>
          </a:xfrm>
        </p:spPr>
        <p:txBody>
          <a:bodyPr anchor="ctr">
            <a:normAutofit/>
          </a:bodyPr>
          <a:lstStyle>
            <a:lvl1pPr marL="0" indent="0" algn="ctr">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0FD8C2-E9AD-FB49-80A8-F07574753922}"/>
              </a:ext>
            </a:extLst>
          </p:cNvPr>
          <p:cNvSpPr>
            <a:spLocks noGrp="1"/>
          </p:cNvSpPr>
          <p:nvPr>
            <p:ph sz="half" idx="2"/>
          </p:nvPr>
        </p:nvSpPr>
        <p:spPr>
          <a:xfrm>
            <a:off x="839788" y="2223911"/>
            <a:ext cx="5157787" cy="3965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CCB514-346A-6A4B-A9DB-2872375C59AF}"/>
              </a:ext>
            </a:extLst>
          </p:cNvPr>
          <p:cNvSpPr>
            <a:spLocks noGrp="1"/>
          </p:cNvSpPr>
          <p:nvPr>
            <p:ph type="body" sz="quarter" idx="3"/>
          </p:nvPr>
        </p:nvSpPr>
        <p:spPr>
          <a:xfrm>
            <a:off x="6172200" y="1681163"/>
            <a:ext cx="5183188" cy="542748"/>
          </a:xfrm>
        </p:spPr>
        <p:txBody>
          <a:bodyPr anchor="b">
            <a:normAutofit/>
          </a:bodyPr>
          <a:lstStyle>
            <a:lvl1pPr marL="0" indent="0">
              <a:buNone/>
              <a:defRPr lang="en-US" sz="2000" b="1" kern="1200" dirty="0" smtClean="0">
                <a:solidFill>
                  <a:schemeClr val="tx1"/>
                </a:solidFill>
                <a:latin typeface="Avenir Next" panose="020B0503020202020204" pitchFamily="34" charset="0"/>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lnSpc>
                <a:spcPct val="90000"/>
              </a:lnSpc>
              <a:spcBef>
                <a:spcPts val="1000"/>
              </a:spcBef>
              <a:buFont typeface="Arial" panose="020B0604020202020204" pitchFamily="34" charset="0"/>
              <a:buNone/>
            </a:pPr>
            <a:r>
              <a:rPr lang="en-US"/>
              <a:t>Click to edit Master text styles</a:t>
            </a:r>
          </a:p>
        </p:txBody>
      </p:sp>
      <p:sp>
        <p:nvSpPr>
          <p:cNvPr id="6" name="Content Placeholder 5">
            <a:extLst>
              <a:ext uri="{FF2B5EF4-FFF2-40B4-BE49-F238E27FC236}">
                <a16:creationId xmlns:a16="http://schemas.microsoft.com/office/drawing/2014/main" id="{5A9340CA-D125-B945-9647-AAEFF6B0F256}"/>
              </a:ext>
            </a:extLst>
          </p:cNvPr>
          <p:cNvSpPr>
            <a:spLocks noGrp="1"/>
          </p:cNvSpPr>
          <p:nvPr>
            <p:ph sz="quarter" idx="4"/>
          </p:nvPr>
        </p:nvSpPr>
        <p:spPr>
          <a:xfrm>
            <a:off x="6172200" y="2223911"/>
            <a:ext cx="5183188" cy="3965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a:extLst>
              <a:ext uri="{FF2B5EF4-FFF2-40B4-BE49-F238E27FC236}">
                <a16:creationId xmlns:a16="http://schemas.microsoft.com/office/drawing/2014/main" id="{14D92B14-6EB4-E242-9234-7B014AF0394F}"/>
              </a:ext>
            </a:extLst>
          </p:cNvPr>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Proprietary &amp; Confidential. All rights reserved</a:t>
            </a:r>
          </a:p>
        </p:txBody>
      </p:sp>
      <p:sp>
        <p:nvSpPr>
          <p:cNvPr id="12" name="Slide Number Placeholder 5">
            <a:extLst>
              <a:ext uri="{FF2B5EF4-FFF2-40B4-BE49-F238E27FC236}">
                <a16:creationId xmlns:a16="http://schemas.microsoft.com/office/drawing/2014/main" id="{5CF49C81-8CF7-E948-BA5C-322314E8A9B5}"/>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87423-F450-F145-86EF-8FAF16FDB412}" type="slidenum">
              <a:rPr lang="en-US" smtClean="0"/>
              <a:pPr/>
              <a:t>‹#›</a:t>
            </a:fld>
            <a:endParaRPr lang="en-US" dirty="0"/>
          </a:p>
        </p:txBody>
      </p:sp>
    </p:spTree>
    <p:extLst>
      <p:ext uri="{BB962C8B-B14F-4D97-AF65-F5344CB8AC3E}">
        <p14:creationId xmlns:p14="http://schemas.microsoft.com/office/powerpoint/2010/main" val="4265969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A97B0-0EF4-FD41-9DCA-41B7932CABA4}"/>
              </a:ext>
            </a:extLst>
          </p:cNvPr>
          <p:cNvSpPr>
            <a:spLocks noGrp="1"/>
          </p:cNvSpPr>
          <p:nvPr>
            <p:ph type="title"/>
          </p:nvPr>
        </p:nvSpPr>
        <p:spPr/>
        <p:txBody>
          <a:bodyPr/>
          <a:lstStyle/>
          <a:p>
            <a:r>
              <a:rPr lang="en-US"/>
              <a:t>Click to edit Master title style</a:t>
            </a:r>
          </a:p>
        </p:txBody>
      </p:sp>
      <p:sp>
        <p:nvSpPr>
          <p:cNvPr id="7" name="Footer Placeholder 4">
            <a:extLst>
              <a:ext uri="{FF2B5EF4-FFF2-40B4-BE49-F238E27FC236}">
                <a16:creationId xmlns:a16="http://schemas.microsoft.com/office/drawing/2014/main" id="{ED2BA098-60EF-FF4B-B372-6ED8539C1E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Proprietary &amp; Confidential. All rights reserved</a:t>
            </a:r>
          </a:p>
        </p:txBody>
      </p:sp>
      <p:sp>
        <p:nvSpPr>
          <p:cNvPr id="8" name="Slide Number Placeholder 5">
            <a:extLst>
              <a:ext uri="{FF2B5EF4-FFF2-40B4-BE49-F238E27FC236}">
                <a16:creationId xmlns:a16="http://schemas.microsoft.com/office/drawing/2014/main" id="{0316D762-F1B8-7A46-8A08-94D3FBD725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87423-F450-F145-86EF-8FAF16FDB412}" type="slidenum">
              <a:rPr lang="en-US" smtClean="0"/>
              <a:pPr/>
              <a:t>‹#›</a:t>
            </a:fld>
            <a:endParaRPr lang="en-US" dirty="0"/>
          </a:p>
        </p:txBody>
      </p:sp>
    </p:spTree>
    <p:extLst>
      <p:ext uri="{BB962C8B-B14F-4D97-AF65-F5344CB8AC3E}">
        <p14:creationId xmlns:p14="http://schemas.microsoft.com/office/powerpoint/2010/main" val="1056791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FCE6AB5D-A489-4945-B270-00ED15A35320}"/>
              </a:ext>
            </a:extLst>
          </p:cNvPr>
          <p:cNvSpPr>
            <a:spLocks noGrp="1"/>
          </p:cNvSpPr>
          <p:nvPr>
            <p:ph type="dt" sz="half" idx="2"/>
          </p:nvPr>
        </p:nvSpPr>
        <p:spPr>
          <a:xfrm>
            <a:off x="2350737"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April 3, 2020</a:t>
            </a:r>
            <a:endParaRPr lang="en-US" dirty="0"/>
          </a:p>
        </p:txBody>
      </p:sp>
      <p:sp>
        <p:nvSpPr>
          <p:cNvPr id="6" name="Footer Placeholder 4">
            <a:extLst>
              <a:ext uri="{FF2B5EF4-FFF2-40B4-BE49-F238E27FC236}">
                <a16:creationId xmlns:a16="http://schemas.microsoft.com/office/drawing/2014/main" id="{B1611B6B-93D0-434A-A509-78515AF320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Proprietary &amp; Confidential. All rights reserved</a:t>
            </a:r>
          </a:p>
        </p:txBody>
      </p:sp>
      <p:sp>
        <p:nvSpPr>
          <p:cNvPr id="7" name="Slide Number Placeholder 5">
            <a:extLst>
              <a:ext uri="{FF2B5EF4-FFF2-40B4-BE49-F238E27FC236}">
                <a16:creationId xmlns:a16="http://schemas.microsoft.com/office/drawing/2014/main" id="{BC917DFA-4F9F-0345-94F3-8540BF1DDF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87423-F450-F145-86EF-8FAF16FDB412}" type="slidenum">
              <a:rPr lang="en-US" smtClean="0"/>
              <a:pPr/>
              <a:t>‹#›</a:t>
            </a:fld>
            <a:endParaRPr lang="en-US" dirty="0"/>
          </a:p>
        </p:txBody>
      </p:sp>
    </p:spTree>
    <p:extLst>
      <p:ext uri="{BB962C8B-B14F-4D97-AF65-F5344CB8AC3E}">
        <p14:creationId xmlns:p14="http://schemas.microsoft.com/office/powerpoint/2010/main" val="3678187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0201B-F8B6-034F-91CC-AB047626A7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5BEDE8-1557-E54A-A9CB-B94FAF8805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680617-9DFA-A54A-BD32-B7161344E7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Footer Placeholder 4">
            <a:extLst>
              <a:ext uri="{FF2B5EF4-FFF2-40B4-BE49-F238E27FC236}">
                <a16:creationId xmlns:a16="http://schemas.microsoft.com/office/drawing/2014/main" id="{D0731C4A-D751-0E49-A0DB-D325F7D107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Proprietary &amp; Confidential. All rights reserved</a:t>
            </a:r>
          </a:p>
        </p:txBody>
      </p:sp>
      <p:sp>
        <p:nvSpPr>
          <p:cNvPr id="10" name="Slide Number Placeholder 5">
            <a:extLst>
              <a:ext uri="{FF2B5EF4-FFF2-40B4-BE49-F238E27FC236}">
                <a16:creationId xmlns:a16="http://schemas.microsoft.com/office/drawing/2014/main" id="{7105472E-7771-A946-B9AE-CC3B28F862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87423-F450-F145-86EF-8FAF16FDB412}" type="slidenum">
              <a:rPr lang="en-US" smtClean="0"/>
              <a:pPr/>
              <a:t>‹#›</a:t>
            </a:fld>
            <a:endParaRPr lang="en-US" dirty="0"/>
          </a:p>
        </p:txBody>
      </p:sp>
    </p:spTree>
    <p:extLst>
      <p:ext uri="{BB962C8B-B14F-4D97-AF65-F5344CB8AC3E}">
        <p14:creationId xmlns:p14="http://schemas.microsoft.com/office/powerpoint/2010/main" val="3054928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018B3-B57E-B84E-9C5E-930B7CF348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1DF6C0C-2DC6-884E-9DB0-E1339C6161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7868E32-99A8-374E-9049-37A6FA9723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Footer Placeholder 4">
            <a:extLst>
              <a:ext uri="{FF2B5EF4-FFF2-40B4-BE49-F238E27FC236}">
                <a16:creationId xmlns:a16="http://schemas.microsoft.com/office/drawing/2014/main" id="{A60F39A7-DFB9-9342-B113-1499A66AF7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Proprietary &amp; Confidential. All rights reserved</a:t>
            </a:r>
          </a:p>
        </p:txBody>
      </p:sp>
      <p:sp>
        <p:nvSpPr>
          <p:cNvPr id="10" name="Slide Number Placeholder 5">
            <a:extLst>
              <a:ext uri="{FF2B5EF4-FFF2-40B4-BE49-F238E27FC236}">
                <a16:creationId xmlns:a16="http://schemas.microsoft.com/office/drawing/2014/main" id="{C620EBD0-2B93-6142-B139-7C742E5645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87423-F450-F145-86EF-8FAF16FDB412}" type="slidenum">
              <a:rPr lang="en-US" smtClean="0"/>
              <a:pPr/>
              <a:t>‹#›</a:t>
            </a:fld>
            <a:endParaRPr lang="en-US" dirty="0"/>
          </a:p>
        </p:txBody>
      </p:sp>
    </p:spTree>
    <p:extLst>
      <p:ext uri="{BB962C8B-B14F-4D97-AF65-F5344CB8AC3E}">
        <p14:creationId xmlns:p14="http://schemas.microsoft.com/office/powerpoint/2010/main" val="320792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D26908-22A4-9D49-A852-E53CF64D5FA0}"/>
              </a:ext>
            </a:extLst>
          </p:cNvPr>
          <p:cNvSpPr>
            <a:spLocks noGrp="1"/>
          </p:cNvSpPr>
          <p:nvPr>
            <p:ph type="title"/>
          </p:nvPr>
        </p:nvSpPr>
        <p:spPr>
          <a:xfrm>
            <a:off x="838200" y="365126"/>
            <a:ext cx="10515600" cy="86536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6A18769-C8E6-6F45-A1FD-1AE73F073EBD}"/>
              </a:ext>
            </a:extLst>
          </p:cNvPr>
          <p:cNvSpPr>
            <a:spLocks noGrp="1"/>
          </p:cNvSpPr>
          <p:nvPr>
            <p:ph type="body" idx="1"/>
          </p:nvPr>
        </p:nvSpPr>
        <p:spPr>
          <a:xfrm>
            <a:off x="838200" y="1365956"/>
            <a:ext cx="10515600" cy="48110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5043698-99E1-2F41-9D80-EA6F2ECB843D}"/>
              </a:ext>
            </a:extLst>
          </p:cNvPr>
          <p:cNvSpPr>
            <a:spLocks noGrp="1"/>
          </p:cNvSpPr>
          <p:nvPr>
            <p:ph type="dt" sz="half" idx="2"/>
          </p:nvPr>
        </p:nvSpPr>
        <p:spPr>
          <a:xfrm>
            <a:off x="2350737"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April 3, 2020</a:t>
            </a:r>
            <a:endParaRPr lang="en-US" dirty="0"/>
          </a:p>
        </p:txBody>
      </p:sp>
      <p:sp>
        <p:nvSpPr>
          <p:cNvPr id="5" name="Footer Placeholder 4">
            <a:extLst>
              <a:ext uri="{FF2B5EF4-FFF2-40B4-BE49-F238E27FC236}">
                <a16:creationId xmlns:a16="http://schemas.microsoft.com/office/drawing/2014/main" id="{F7D42B29-1BDB-F940-9B61-BF65AA351E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Proprietary &amp; Confidential. All rights reserved</a:t>
            </a:r>
          </a:p>
        </p:txBody>
      </p:sp>
      <p:pic>
        <p:nvPicPr>
          <p:cNvPr id="6" name="Picture 5" descr="A picture containing logo&#10;&#10;Description automatically generated">
            <a:extLst>
              <a:ext uri="{FF2B5EF4-FFF2-40B4-BE49-F238E27FC236}">
                <a16:creationId xmlns:a16="http://schemas.microsoft.com/office/drawing/2014/main" id="{B96CB1EC-3F3B-5BA4-6D28-638C4618E346}"/>
              </a:ext>
            </a:extLst>
          </p:cNvPr>
          <p:cNvPicPr>
            <a:picLocks noChangeAspect="1"/>
          </p:cNvPicPr>
          <p:nvPr userDrawn="1"/>
        </p:nvPicPr>
        <p:blipFill>
          <a:blip r:embed="rId13"/>
          <a:stretch>
            <a:fillRect/>
          </a:stretch>
        </p:blipFill>
        <p:spPr>
          <a:xfrm>
            <a:off x="310243" y="6262626"/>
            <a:ext cx="1055914" cy="460496"/>
          </a:xfrm>
          <a:prstGeom prst="rect">
            <a:avLst/>
          </a:prstGeom>
        </p:spPr>
      </p:pic>
    </p:spTree>
    <p:extLst>
      <p:ext uri="{BB962C8B-B14F-4D97-AF65-F5344CB8AC3E}">
        <p14:creationId xmlns:p14="http://schemas.microsoft.com/office/powerpoint/2010/main" val="2897290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lnSpc>
          <a:spcPct val="90000"/>
        </a:lnSpc>
        <a:spcBef>
          <a:spcPct val="0"/>
        </a:spcBef>
        <a:buNone/>
        <a:defRPr sz="4000" b="0" kern="1200">
          <a:solidFill>
            <a:schemeClr val="tx1">
              <a:lumMod val="75000"/>
              <a:lumOff val="25000"/>
            </a:schemeClr>
          </a:solidFill>
          <a:latin typeface="Avenir Next" panose="020B05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venir Next" panose="020B05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venir Next" panose="020B05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venir Next" panose="020B05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panose="020B05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panose="020B05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152B3FEA-98C7-C976-67C5-559E453971C5}"/>
              </a:ext>
            </a:extLst>
          </p:cNvPr>
          <p:cNvSpPr>
            <a:spLocks noGrp="1"/>
          </p:cNvSpPr>
          <p:nvPr>
            <p:ph type="ctrTitle"/>
          </p:nvPr>
        </p:nvSpPr>
        <p:spPr/>
        <p:txBody>
          <a:bodyPr/>
          <a:lstStyle/>
          <a:p>
            <a:pPr>
              <a:lnSpc>
                <a:spcPct val="100000"/>
              </a:lnSpc>
            </a:pPr>
            <a:r>
              <a:rPr lang="en-US" dirty="0"/>
              <a:t>The Buyer Journey</a:t>
            </a:r>
          </a:p>
        </p:txBody>
      </p:sp>
      <p:sp>
        <p:nvSpPr>
          <p:cNvPr id="11" name="Subtitle 10">
            <a:extLst>
              <a:ext uri="{FF2B5EF4-FFF2-40B4-BE49-F238E27FC236}">
                <a16:creationId xmlns:a16="http://schemas.microsoft.com/office/drawing/2014/main" id="{E0420F9A-9F44-3840-8BBA-0CC7C14592A9}"/>
              </a:ext>
            </a:extLst>
          </p:cNvPr>
          <p:cNvSpPr>
            <a:spLocks noGrp="1"/>
          </p:cNvSpPr>
          <p:nvPr>
            <p:ph type="subTitle" idx="1"/>
          </p:nvPr>
        </p:nvSpPr>
        <p:spPr/>
        <p:txBody>
          <a:bodyPr/>
          <a:lstStyle/>
          <a:p>
            <a:endParaRPr lang="en-US" dirty="0"/>
          </a:p>
        </p:txBody>
      </p:sp>
      <p:sp>
        <p:nvSpPr>
          <p:cNvPr id="4" name="Footer Placeholder 3">
            <a:extLst>
              <a:ext uri="{FF2B5EF4-FFF2-40B4-BE49-F238E27FC236}">
                <a16:creationId xmlns:a16="http://schemas.microsoft.com/office/drawing/2014/main" id="{176F6672-0988-1D40-C11A-4942CA3670AB}"/>
              </a:ext>
            </a:extLst>
          </p:cNvPr>
          <p:cNvSpPr>
            <a:spLocks noGrp="1"/>
          </p:cNvSpPr>
          <p:nvPr>
            <p:ph type="ftr" sz="quarter" idx="4294967295"/>
          </p:nvPr>
        </p:nvSpPr>
        <p:spPr>
          <a:xfrm>
            <a:off x="4683512" y="6356350"/>
            <a:ext cx="4114800" cy="365125"/>
          </a:xfrm>
        </p:spPr>
        <p:txBody>
          <a:bodyPr/>
          <a:lstStyle/>
          <a:p>
            <a:r>
              <a:rPr lang="en-US" dirty="0"/>
              <a:t>Proprietary &amp; Confidential. All rights reserved</a:t>
            </a:r>
          </a:p>
        </p:txBody>
      </p:sp>
    </p:spTree>
    <p:extLst>
      <p:ext uri="{BB962C8B-B14F-4D97-AF65-F5344CB8AC3E}">
        <p14:creationId xmlns:p14="http://schemas.microsoft.com/office/powerpoint/2010/main" val="675748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EF16-3C39-3FAB-59FD-B8060B735A6C}"/>
              </a:ext>
            </a:extLst>
          </p:cNvPr>
          <p:cNvSpPr>
            <a:spLocks noGrp="1"/>
          </p:cNvSpPr>
          <p:nvPr>
            <p:ph type="title"/>
          </p:nvPr>
        </p:nvSpPr>
        <p:spPr/>
        <p:txBody>
          <a:bodyPr>
            <a:normAutofit fontScale="90000"/>
          </a:bodyPr>
          <a:lstStyle/>
          <a:p>
            <a:r>
              <a:rPr lang="en-US" dirty="0"/>
              <a:t>Dir/VP Business Line Owner– Decision Making</a:t>
            </a:r>
          </a:p>
        </p:txBody>
      </p:sp>
      <p:graphicFrame>
        <p:nvGraphicFramePr>
          <p:cNvPr id="6" name="Table 6">
            <a:extLst>
              <a:ext uri="{FF2B5EF4-FFF2-40B4-BE49-F238E27FC236}">
                <a16:creationId xmlns:a16="http://schemas.microsoft.com/office/drawing/2014/main" id="{AFEDBC12-16C0-02CB-40AC-A965E349CF13}"/>
              </a:ext>
            </a:extLst>
          </p:cNvPr>
          <p:cNvGraphicFramePr>
            <a:graphicFrameLocks noGrp="1"/>
          </p:cNvGraphicFramePr>
          <p:nvPr>
            <p:ph idx="1"/>
            <p:extLst>
              <p:ext uri="{D42A27DB-BD31-4B8C-83A1-F6EECF244321}">
                <p14:modId xmlns:p14="http://schemas.microsoft.com/office/powerpoint/2010/main" val="3517010345"/>
              </p:ext>
            </p:extLst>
          </p:nvPr>
        </p:nvGraphicFramePr>
        <p:xfrm>
          <a:off x="838200" y="1365250"/>
          <a:ext cx="10515597" cy="402336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81781557"/>
                    </a:ext>
                  </a:extLst>
                </a:gridCol>
                <a:gridCol w="3505199">
                  <a:extLst>
                    <a:ext uri="{9D8B030D-6E8A-4147-A177-3AD203B41FA5}">
                      <a16:colId xmlns:a16="http://schemas.microsoft.com/office/drawing/2014/main" val="3840021998"/>
                    </a:ext>
                  </a:extLst>
                </a:gridCol>
                <a:gridCol w="3505199">
                  <a:extLst>
                    <a:ext uri="{9D8B030D-6E8A-4147-A177-3AD203B41FA5}">
                      <a16:colId xmlns:a16="http://schemas.microsoft.com/office/drawing/2014/main" val="1097239595"/>
                    </a:ext>
                  </a:extLst>
                </a:gridCol>
              </a:tblGrid>
              <a:tr h="370840">
                <a:tc rowSpan="2">
                  <a:txBody>
                    <a:bodyPr/>
                    <a:lstStyle/>
                    <a:p>
                      <a:r>
                        <a:rPr lang="en-US" sz="1200" b="1" dirty="0">
                          <a:solidFill>
                            <a:srgbClr val="0070C0"/>
                          </a:solidFill>
                          <a:latin typeface="Avenir Next" panose="020B0503020202020204" pitchFamily="34" charset="0"/>
                        </a:rPr>
                        <a:t>Decision Criteria</a:t>
                      </a:r>
                    </a:p>
                    <a:p>
                      <a:pPr marL="285750" indent="-285750">
                        <a:buFont typeface="Arial" panose="020B0604020202020204" pitchFamily="34" charset="0"/>
                        <a:buChar char="•"/>
                      </a:pPr>
                      <a:r>
                        <a:rPr lang="en-US" sz="1200" dirty="0">
                          <a:latin typeface="Avenir Next" panose="020B0503020202020204" pitchFamily="34" charset="0"/>
                        </a:rPr>
                        <a:t>EMR Integration</a:t>
                      </a:r>
                    </a:p>
                    <a:p>
                      <a:pPr marL="285750" indent="-285750">
                        <a:buFont typeface="Arial" panose="020B0604020202020204" pitchFamily="34" charset="0"/>
                        <a:buChar char="•"/>
                      </a:pPr>
                      <a:r>
                        <a:rPr lang="en-US" sz="1200" dirty="0">
                          <a:latin typeface="Avenir Next" panose="020B0503020202020204" pitchFamily="34" charset="0"/>
                        </a:rPr>
                        <a:t>Meeting requirements</a:t>
                      </a:r>
                    </a:p>
                    <a:p>
                      <a:pPr marL="285750" indent="-285750">
                        <a:buFont typeface="Arial" panose="020B0604020202020204" pitchFamily="34" charset="0"/>
                        <a:buChar char="•"/>
                      </a:pPr>
                      <a:r>
                        <a:rPr lang="en-US" sz="1200" dirty="0">
                          <a:latin typeface="Avenir Next" panose="020B0503020202020204" pitchFamily="34" charset="0"/>
                        </a:rPr>
                        <a:t>Customer ratings/opinion</a:t>
                      </a:r>
                    </a:p>
                    <a:p>
                      <a:pPr marL="285750" indent="-285750">
                        <a:buFont typeface="Arial" panose="020B0604020202020204" pitchFamily="34" charset="0"/>
                        <a:buChar char="•"/>
                      </a:pPr>
                      <a:r>
                        <a:rPr lang="en-US" sz="1200" dirty="0">
                          <a:latin typeface="Avenir Next" panose="020B0503020202020204" pitchFamily="34" charset="0"/>
                        </a:rPr>
                        <a:t>Ease of Use</a:t>
                      </a:r>
                    </a:p>
                    <a:p>
                      <a:pPr marL="285750" indent="-285750">
                        <a:buFont typeface="Arial" panose="020B0604020202020204" pitchFamily="34" charset="0"/>
                        <a:buChar char="•"/>
                      </a:pPr>
                      <a:r>
                        <a:rPr lang="en-US" sz="1200" dirty="0">
                          <a:latin typeface="Avenir Next" panose="020B0503020202020204" pitchFamily="34" charset="0"/>
                        </a:rPr>
                        <a:t>Customization</a:t>
                      </a:r>
                    </a:p>
                    <a:p>
                      <a:pPr marL="285750" indent="-285750">
                        <a:buFont typeface="Arial" panose="020B0604020202020204" pitchFamily="34" charset="0"/>
                        <a:buChar char="•"/>
                      </a:pPr>
                      <a:r>
                        <a:rPr lang="en-US" sz="1200" dirty="0">
                          <a:latin typeface="Avenir Next" panose="020B0503020202020204" pitchFamily="34" charset="0"/>
                        </a:rPr>
                        <a:t>Security and compliance</a:t>
                      </a:r>
                    </a:p>
                    <a:p>
                      <a:pPr marL="285750" indent="-285750">
                        <a:buFont typeface="Arial" panose="020B0604020202020204" pitchFamily="34" charset="0"/>
                        <a:buChar char="•"/>
                      </a:pPr>
                      <a:r>
                        <a:rPr lang="en-US" sz="1200" dirty="0">
                          <a:latin typeface="Avenir Next" panose="020B0503020202020204" pitchFamily="34" charset="0"/>
                        </a:rPr>
                        <a:t>Training requirements</a:t>
                      </a:r>
                    </a:p>
                    <a:p>
                      <a:pPr marL="285750" indent="-285750">
                        <a:buFont typeface="Arial" panose="020B0604020202020204" pitchFamily="34" charset="0"/>
                        <a:buChar char="•"/>
                      </a:pPr>
                      <a:r>
                        <a:rPr lang="en-US" sz="1200" dirty="0">
                          <a:latin typeface="Avenir Next" panose="020B0503020202020204" pitchFamily="34" charset="0"/>
                        </a:rPr>
                        <a:t>Cost of ownership</a:t>
                      </a:r>
                    </a:p>
                    <a:p>
                      <a:pPr marL="285750" indent="-285750">
                        <a:buFont typeface="Arial" panose="020B0604020202020204" pitchFamily="34" charset="0"/>
                        <a:buChar char="•"/>
                      </a:pPr>
                      <a:r>
                        <a:rPr lang="en-US" sz="1200" dirty="0">
                          <a:latin typeface="Avenir Next" panose="020B0503020202020204" pitchFamily="34" charset="0"/>
                        </a:rPr>
                        <a:t>Resource requirements</a:t>
                      </a:r>
                    </a:p>
                    <a:p>
                      <a:pPr marL="285750" indent="-285750">
                        <a:buFont typeface="Arial" panose="020B0604020202020204" pitchFamily="34" charset="0"/>
                        <a:buChar char="•"/>
                      </a:pPr>
                      <a:r>
                        <a:rPr lang="en-US" sz="1200" dirty="0">
                          <a:latin typeface="Avenir Next" panose="020B0503020202020204" pitchFamily="34" charset="0"/>
                        </a:rPr>
                        <a:t>Support requirements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Reporting and analytics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Security and privacy</a:t>
                      </a:r>
                    </a:p>
                  </a:txBody>
                  <a:tcPr/>
                </a:tc>
                <a:tc>
                  <a:txBody>
                    <a:bodyPr/>
                    <a:lstStyle/>
                    <a:p>
                      <a:r>
                        <a:rPr lang="en-US" sz="1200" b="1" dirty="0">
                          <a:solidFill>
                            <a:srgbClr val="0070C0"/>
                          </a:solidFill>
                          <a:latin typeface="Avenir Next" panose="020B0503020202020204" pitchFamily="34" charset="0"/>
                        </a:rPr>
                        <a:t>Intent Topics</a:t>
                      </a:r>
                    </a:p>
                  </a:txBody>
                  <a:tcPr/>
                </a:tc>
                <a:tc rowSpan="3">
                  <a:txBody>
                    <a:bodyPr/>
                    <a:lstStyle/>
                    <a:p>
                      <a:r>
                        <a:rPr lang="en-US" sz="1200" b="1" dirty="0">
                          <a:solidFill>
                            <a:srgbClr val="0070C0"/>
                          </a:solidFill>
                          <a:latin typeface="Avenir Next" panose="020B0503020202020204" pitchFamily="34" charset="0"/>
                        </a:rPr>
                        <a:t>Other Questions</a:t>
                      </a:r>
                    </a:p>
                    <a:p>
                      <a:r>
                        <a:rPr lang="en-US" sz="1200" b="0" dirty="0">
                          <a:solidFill>
                            <a:schemeClr val="tx1">
                              <a:lumMod val="75000"/>
                              <a:lumOff val="25000"/>
                            </a:schemeClr>
                          </a:solidFill>
                          <a:latin typeface="Avenir Next" panose="020B0503020202020204" pitchFamily="34" charset="0"/>
                        </a:rPr>
                        <a:t>What is contracting process?</a:t>
                      </a:r>
                    </a:p>
                    <a:p>
                      <a:r>
                        <a:rPr lang="en-US" sz="1200" b="0" dirty="0">
                          <a:solidFill>
                            <a:schemeClr val="tx1">
                              <a:lumMod val="75000"/>
                              <a:lumOff val="25000"/>
                            </a:schemeClr>
                          </a:solidFill>
                          <a:latin typeface="Avenir Next" panose="020B0503020202020204" pitchFamily="34" charset="0"/>
                        </a:rPr>
                        <a:t>What are your terms and SLAs?</a:t>
                      </a:r>
                    </a:p>
                    <a:p>
                      <a:r>
                        <a:rPr lang="en-US" sz="1200" b="0" dirty="0">
                          <a:solidFill>
                            <a:schemeClr val="tx1">
                              <a:lumMod val="75000"/>
                              <a:lumOff val="25000"/>
                            </a:schemeClr>
                          </a:solidFill>
                          <a:latin typeface="Avenir Next" panose="020B0503020202020204" pitchFamily="34" charset="0"/>
                        </a:rPr>
                        <a:t>What is payments schedule?</a:t>
                      </a:r>
                    </a:p>
                    <a:p>
                      <a:r>
                        <a:rPr lang="en-US" sz="1200" b="0" dirty="0">
                          <a:solidFill>
                            <a:schemeClr val="tx1">
                              <a:lumMod val="75000"/>
                              <a:lumOff val="25000"/>
                            </a:schemeClr>
                          </a:solidFill>
                          <a:latin typeface="Avenir Next" panose="020B0503020202020204" pitchFamily="34" charset="0"/>
                        </a:rPr>
                        <a:t>What guarantees do you provide?</a:t>
                      </a:r>
                    </a:p>
                    <a:p>
                      <a:r>
                        <a:rPr lang="en-US" sz="1200" b="0" dirty="0">
                          <a:solidFill>
                            <a:schemeClr val="tx1">
                              <a:lumMod val="75000"/>
                              <a:lumOff val="25000"/>
                            </a:schemeClr>
                          </a:solidFill>
                          <a:latin typeface="Avenir Next" panose="020B0503020202020204" pitchFamily="34" charset="0"/>
                        </a:rPr>
                        <a:t>How do I know you will be around?</a:t>
                      </a:r>
                    </a:p>
                    <a:p>
                      <a:r>
                        <a:rPr lang="en-US" sz="1200" b="0" dirty="0">
                          <a:solidFill>
                            <a:schemeClr val="tx1">
                              <a:lumMod val="75000"/>
                              <a:lumOff val="25000"/>
                            </a:schemeClr>
                          </a:solidFill>
                          <a:latin typeface="Avenir Next" panose="020B0503020202020204" pitchFamily="34" charset="0"/>
                        </a:rPr>
                        <a:t>providers?</a:t>
                      </a:r>
                    </a:p>
                    <a:p>
                      <a:r>
                        <a:rPr lang="en-US" sz="1200" b="0" dirty="0">
                          <a:solidFill>
                            <a:schemeClr val="tx1">
                              <a:lumMod val="75000"/>
                              <a:lumOff val="25000"/>
                            </a:schemeClr>
                          </a:solidFill>
                          <a:latin typeface="Avenir Next" panose="020B0503020202020204" pitchFamily="34" charset="0"/>
                        </a:rPr>
                        <a:t>Is this device agnostic?</a:t>
                      </a:r>
                    </a:p>
                    <a:p>
                      <a:r>
                        <a:rPr lang="en-US" sz="1200" b="0" dirty="0">
                          <a:solidFill>
                            <a:schemeClr val="tx1">
                              <a:lumMod val="75000"/>
                              <a:lumOff val="25000"/>
                            </a:schemeClr>
                          </a:solidFill>
                          <a:latin typeface="Avenir Next" panose="020B0503020202020204" pitchFamily="34" charset="0"/>
                        </a:rPr>
                        <a:t>Can they help with us staffing issues?</a:t>
                      </a:r>
                    </a:p>
                    <a:p>
                      <a:r>
                        <a:rPr lang="en-US" sz="1200" b="0" dirty="0">
                          <a:solidFill>
                            <a:schemeClr val="tx1">
                              <a:lumMod val="75000"/>
                              <a:lumOff val="25000"/>
                            </a:schemeClr>
                          </a:solidFill>
                          <a:latin typeface="Avenir Next" panose="020B0503020202020204" pitchFamily="34" charset="0"/>
                        </a:rPr>
                        <a:t>What is my personal risk? </a:t>
                      </a:r>
                    </a:p>
                    <a:p>
                      <a:r>
                        <a:rPr lang="en-US" sz="1200" b="0" dirty="0">
                          <a:solidFill>
                            <a:schemeClr val="tx1">
                              <a:lumMod val="75000"/>
                              <a:lumOff val="25000"/>
                            </a:schemeClr>
                          </a:solidFill>
                          <a:latin typeface="Avenir Next" panose="020B0503020202020204" pitchFamily="34" charset="0"/>
                        </a:rPr>
                        <a:t>Who are the most trusted vendors?</a:t>
                      </a:r>
                    </a:p>
                    <a:p>
                      <a:r>
                        <a:rPr lang="en-US" sz="1200" b="0" dirty="0">
                          <a:solidFill>
                            <a:schemeClr val="tx1">
                              <a:lumMod val="75000"/>
                              <a:lumOff val="25000"/>
                            </a:schemeClr>
                          </a:solidFill>
                          <a:latin typeface="Avenir Next" panose="020B0503020202020204" pitchFamily="34" charset="0"/>
                        </a:rPr>
                        <a:t>Who aligns best with our values and vision?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lumMod val="75000"/>
                              <a:lumOff val="25000"/>
                            </a:schemeClr>
                          </a:solidFill>
                          <a:latin typeface="Avenir Next" panose="020B0503020202020204" pitchFamily="34" charset="0"/>
                        </a:rPr>
                        <a:t>How modular is this solution</a:t>
                      </a:r>
                    </a:p>
                  </a:txBody>
                  <a:tcPr/>
                </a:tc>
                <a:extLst>
                  <a:ext uri="{0D108BD9-81ED-4DB2-BD59-A6C34878D82A}">
                    <a16:rowId xmlns:a16="http://schemas.microsoft.com/office/drawing/2014/main" val="1407391358"/>
                  </a:ext>
                </a:extLst>
              </a:tr>
              <a:tr h="370840">
                <a:tc vMerge="1">
                  <a:txBody>
                    <a:bodyPr/>
                    <a:lstStyle/>
                    <a:p>
                      <a:endParaRPr lang="en-US" sz="1400" b="0" dirty="0">
                        <a:solidFill>
                          <a:schemeClr val="tx1">
                            <a:lumMod val="75000"/>
                            <a:lumOff val="25000"/>
                          </a:schemeClr>
                        </a:solidFill>
                        <a:latin typeface="Avenir Next" panose="020B0503020202020204" pitchFamily="34" charset="0"/>
                      </a:endParaRPr>
                    </a:p>
                  </a:txBody>
                  <a:tcPr/>
                </a:tc>
                <a:tc rowSpan="2">
                  <a:txBody>
                    <a:bodyPr/>
                    <a:lstStyle/>
                    <a:p>
                      <a:pPr marL="0" algn="l" defTabSz="914400" rtl="0" eaLnBrk="1" latinLnBrk="0" hangingPunct="1"/>
                      <a:r>
                        <a:rPr lang="en-US" sz="1200" b="1" kern="1200" dirty="0">
                          <a:solidFill>
                            <a:srgbClr val="0070C0"/>
                          </a:solidFill>
                          <a:latin typeface="Avenir Next" panose="020B0503020202020204" pitchFamily="34" charset="0"/>
                          <a:ea typeface="+mn-ea"/>
                          <a:cs typeface="+mn-cs"/>
                        </a:rPr>
                        <a:t>Search Terms</a:t>
                      </a:r>
                    </a:p>
                    <a:p>
                      <a:pPr marL="285750" indent="-285750">
                        <a:buFont typeface="Arial" panose="020B0604020202020204" pitchFamily="34" charset="0"/>
                        <a:buChar char="•"/>
                      </a:pPr>
                      <a:r>
                        <a:rPr lang="en-US" sz="1200" dirty="0">
                          <a:latin typeface="Avenir Next" panose="020B0503020202020204" pitchFamily="34" charset="0"/>
                        </a:rPr>
                        <a:t>[ [vendor] customer ratings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Avenir Next" panose="020B0503020202020204" pitchFamily="34" charset="0"/>
                      </a:endParaRPr>
                    </a:p>
                    <a:p>
                      <a:pPr marL="285750" indent="-285750">
                        <a:buFont typeface="Arial" panose="020B0604020202020204" pitchFamily="34" charset="0"/>
                        <a:buChar char="•"/>
                      </a:pPr>
                      <a:endParaRPr lang="en-US" sz="1200" dirty="0">
                        <a:latin typeface="Avenir Next" panose="020B0503020202020204" pitchFamily="34" charset="0"/>
                      </a:endParaRPr>
                    </a:p>
                    <a:p>
                      <a:pPr marL="285750" indent="-285750">
                        <a:buFont typeface="Arial" panose="020B0604020202020204" pitchFamily="34" charset="0"/>
                        <a:buChar char="•"/>
                      </a:pPr>
                      <a:endParaRPr lang="en-US" sz="1200" dirty="0">
                        <a:latin typeface="Avenir Next" panose="020B0503020202020204" pitchFamily="34" charset="0"/>
                      </a:endParaRPr>
                    </a:p>
                    <a:p>
                      <a:pPr marL="285750" indent="-285750">
                        <a:buFont typeface="Arial" panose="020B0604020202020204" pitchFamily="34" charset="0"/>
                        <a:buChar char="•"/>
                      </a:pPr>
                      <a:endParaRPr lang="en-US" sz="1200" dirty="0">
                        <a:latin typeface="Avenir Next" panose="020B0503020202020204" pitchFamily="34" charset="0"/>
                      </a:endParaRPr>
                    </a:p>
                    <a:p>
                      <a:endParaRPr lang="en-US" sz="1200" dirty="0">
                        <a:latin typeface="Avenir Next" panose="020B0503020202020204" pitchFamily="34" charset="0"/>
                      </a:endParaRPr>
                    </a:p>
                  </a:txBody>
                  <a:tcPr/>
                </a:tc>
                <a:tc vMerge="1">
                  <a:txBody>
                    <a:bodyPr/>
                    <a:lstStyle/>
                    <a:p>
                      <a:endParaRPr lang="en-US" dirty="0"/>
                    </a:p>
                  </a:txBody>
                  <a:tcPr/>
                </a:tc>
                <a:extLst>
                  <a:ext uri="{0D108BD9-81ED-4DB2-BD59-A6C34878D82A}">
                    <a16:rowId xmlns:a16="http://schemas.microsoft.com/office/drawing/2014/main" val="950038161"/>
                  </a:ext>
                </a:extLst>
              </a:tr>
              <a:tr h="370840">
                <a:tc>
                  <a:txBody>
                    <a:bodyPr/>
                    <a:lstStyle/>
                    <a:p>
                      <a:r>
                        <a:rPr lang="en-US" sz="1200" b="1" dirty="0">
                          <a:solidFill>
                            <a:srgbClr val="0070C0"/>
                          </a:solidFill>
                          <a:latin typeface="Avenir Next" panose="020B0503020202020204" pitchFamily="34" charset="0"/>
                        </a:rPr>
                        <a:t>Information Types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Demos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References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Testimonials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Implementation Guides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SLAs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SSOC2 and HIPAA Certification</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Certifications</a:t>
                      </a:r>
                    </a:p>
                  </a:txBody>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3449060094"/>
                  </a:ext>
                </a:extLst>
              </a:tr>
            </a:tbl>
          </a:graphicData>
        </a:graphic>
      </p:graphicFrame>
      <p:sp>
        <p:nvSpPr>
          <p:cNvPr id="4" name="Footer Placeholder 3">
            <a:extLst>
              <a:ext uri="{FF2B5EF4-FFF2-40B4-BE49-F238E27FC236}">
                <a16:creationId xmlns:a16="http://schemas.microsoft.com/office/drawing/2014/main" id="{DF8702C1-0B8C-3C84-4EA1-CE923CB2E5B6}"/>
              </a:ext>
            </a:extLst>
          </p:cNvPr>
          <p:cNvSpPr>
            <a:spLocks noGrp="1"/>
          </p:cNvSpPr>
          <p:nvPr>
            <p:ph type="ftr" sz="quarter" idx="3"/>
          </p:nvPr>
        </p:nvSpPr>
        <p:spPr/>
        <p:txBody>
          <a:bodyPr/>
          <a:lstStyle/>
          <a:p>
            <a:r>
              <a:rPr lang="en-US"/>
              <a:t>Proprietary &amp; Confidential. All rights reserved</a:t>
            </a:r>
            <a:endParaRPr lang="en-US" dirty="0"/>
          </a:p>
        </p:txBody>
      </p:sp>
      <p:sp>
        <p:nvSpPr>
          <p:cNvPr id="5" name="Slide Number Placeholder 4">
            <a:extLst>
              <a:ext uri="{FF2B5EF4-FFF2-40B4-BE49-F238E27FC236}">
                <a16:creationId xmlns:a16="http://schemas.microsoft.com/office/drawing/2014/main" id="{D7D60007-D8E2-39E4-F31B-9BAB45C89657}"/>
              </a:ext>
            </a:extLst>
          </p:cNvPr>
          <p:cNvSpPr>
            <a:spLocks noGrp="1"/>
          </p:cNvSpPr>
          <p:nvPr>
            <p:ph type="sldNum" sz="quarter" idx="4"/>
          </p:nvPr>
        </p:nvSpPr>
        <p:spPr/>
        <p:txBody>
          <a:bodyPr/>
          <a:lstStyle/>
          <a:p>
            <a:fld id="{0C787423-F450-F145-86EF-8FAF16FDB412}" type="slidenum">
              <a:rPr lang="en-US" smtClean="0"/>
              <a:pPr/>
              <a:t>9</a:t>
            </a:fld>
            <a:endParaRPr lang="en-US" dirty="0"/>
          </a:p>
        </p:txBody>
      </p:sp>
    </p:spTree>
    <p:extLst>
      <p:ext uri="{BB962C8B-B14F-4D97-AF65-F5344CB8AC3E}">
        <p14:creationId xmlns:p14="http://schemas.microsoft.com/office/powerpoint/2010/main" val="3102732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18E9BDF-0B9B-51BB-B252-F2259AAB0EB5}"/>
              </a:ext>
            </a:extLst>
          </p:cNvPr>
          <p:cNvSpPr>
            <a:spLocks noGrp="1"/>
          </p:cNvSpPr>
          <p:nvPr>
            <p:ph type="title"/>
          </p:nvPr>
        </p:nvSpPr>
        <p:spPr/>
        <p:txBody>
          <a:bodyPr/>
          <a:lstStyle/>
          <a:p>
            <a:r>
              <a:rPr lang="en-US" dirty="0"/>
              <a:t>Sample Framework</a:t>
            </a:r>
          </a:p>
        </p:txBody>
      </p:sp>
      <p:sp>
        <p:nvSpPr>
          <p:cNvPr id="4" name="Footer Placeholder 3">
            <a:extLst>
              <a:ext uri="{FF2B5EF4-FFF2-40B4-BE49-F238E27FC236}">
                <a16:creationId xmlns:a16="http://schemas.microsoft.com/office/drawing/2014/main" id="{07273D90-D40F-CC30-E41B-C5593AAC24AD}"/>
              </a:ext>
            </a:extLst>
          </p:cNvPr>
          <p:cNvSpPr>
            <a:spLocks noGrp="1"/>
          </p:cNvSpPr>
          <p:nvPr>
            <p:ph type="ftr" sz="quarter" idx="3"/>
          </p:nvPr>
        </p:nvSpPr>
        <p:spPr/>
        <p:txBody>
          <a:bodyPr/>
          <a:lstStyle/>
          <a:p>
            <a:r>
              <a:rPr lang="en-US"/>
              <a:t>Proprietary &amp; Confidential. All rights reserved</a:t>
            </a:r>
            <a:endParaRPr lang="en-US" dirty="0"/>
          </a:p>
        </p:txBody>
      </p:sp>
      <p:sp>
        <p:nvSpPr>
          <p:cNvPr id="5" name="Slide Number Placeholder 4">
            <a:extLst>
              <a:ext uri="{FF2B5EF4-FFF2-40B4-BE49-F238E27FC236}">
                <a16:creationId xmlns:a16="http://schemas.microsoft.com/office/drawing/2014/main" id="{E3A3C7AA-347F-1939-2FEE-8A93A0590171}"/>
              </a:ext>
            </a:extLst>
          </p:cNvPr>
          <p:cNvSpPr>
            <a:spLocks noGrp="1"/>
          </p:cNvSpPr>
          <p:nvPr>
            <p:ph type="sldNum" sz="quarter" idx="4"/>
          </p:nvPr>
        </p:nvSpPr>
        <p:spPr/>
        <p:txBody>
          <a:bodyPr/>
          <a:lstStyle/>
          <a:p>
            <a:fld id="{0C787423-F450-F145-86EF-8FAF16FDB412}" type="slidenum">
              <a:rPr lang="en-US" smtClean="0"/>
              <a:pPr/>
              <a:t>10</a:t>
            </a:fld>
            <a:endParaRPr lang="en-US" dirty="0"/>
          </a:p>
        </p:txBody>
      </p:sp>
    </p:spTree>
    <p:extLst>
      <p:ext uri="{BB962C8B-B14F-4D97-AF65-F5344CB8AC3E}">
        <p14:creationId xmlns:p14="http://schemas.microsoft.com/office/powerpoint/2010/main" val="3782410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F65D4-C0D9-9C48-87BE-61B679A7477A}"/>
              </a:ext>
            </a:extLst>
          </p:cNvPr>
          <p:cNvSpPr>
            <a:spLocks noGrp="1"/>
          </p:cNvSpPr>
          <p:nvPr>
            <p:ph type="title"/>
          </p:nvPr>
        </p:nvSpPr>
        <p:spPr>
          <a:xfrm>
            <a:off x="838200" y="365125"/>
            <a:ext cx="8974540" cy="1325563"/>
          </a:xfrm>
        </p:spPr>
        <p:txBody>
          <a:bodyPr>
            <a:normAutofit/>
          </a:bodyPr>
          <a:lstStyle/>
          <a:p>
            <a:pPr algn="l"/>
            <a:r>
              <a:rPr lang="en-US" sz="4000" dirty="0"/>
              <a:t>Persona: Role</a:t>
            </a:r>
          </a:p>
        </p:txBody>
      </p:sp>
      <p:sp>
        <p:nvSpPr>
          <p:cNvPr id="5" name="Content Placeholder 4">
            <a:extLst>
              <a:ext uri="{FF2B5EF4-FFF2-40B4-BE49-F238E27FC236}">
                <a16:creationId xmlns:a16="http://schemas.microsoft.com/office/drawing/2014/main" id="{DBCDCAD8-E96F-EC6F-616F-F4E68226ADDA}"/>
              </a:ext>
            </a:extLst>
          </p:cNvPr>
          <p:cNvSpPr>
            <a:spLocks noGrp="1"/>
          </p:cNvSpPr>
          <p:nvPr>
            <p:ph sz="half" idx="1"/>
          </p:nvPr>
        </p:nvSpPr>
        <p:spPr/>
        <p:txBody>
          <a:bodyPr>
            <a:normAutofit/>
          </a:bodyPr>
          <a:lstStyle/>
          <a:p>
            <a:pPr>
              <a:lnSpc>
                <a:spcPct val="120000"/>
              </a:lnSpc>
            </a:pPr>
            <a:r>
              <a:rPr lang="en-US" sz="1600" b="1" dirty="0"/>
              <a:t>Name, Title, Where They Work</a:t>
            </a:r>
          </a:p>
          <a:p>
            <a:pPr>
              <a:lnSpc>
                <a:spcPct val="120000"/>
              </a:lnSpc>
            </a:pPr>
            <a:endParaRPr lang="en-US" sz="1600" dirty="0"/>
          </a:p>
          <a:p>
            <a:pPr>
              <a:lnSpc>
                <a:spcPct val="120000"/>
              </a:lnSpc>
            </a:pPr>
            <a:r>
              <a:rPr lang="en-US" sz="1600" b="1" dirty="0"/>
              <a:t>Responsibilities include</a:t>
            </a:r>
          </a:p>
          <a:p>
            <a:pPr>
              <a:lnSpc>
                <a:spcPct val="120000"/>
              </a:lnSpc>
            </a:pPr>
            <a:endParaRPr lang="en-US" sz="1600" b="1" dirty="0"/>
          </a:p>
          <a:p>
            <a:pPr>
              <a:lnSpc>
                <a:spcPct val="120000"/>
              </a:lnSpc>
            </a:pPr>
            <a:r>
              <a:rPr lang="en-US" sz="1600" b="1" dirty="0"/>
              <a:t>Role in buying process</a:t>
            </a:r>
          </a:p>
          <a:p>
            <a:pPr>
              <a:lnSpc>
                <a:spcPct val="120000"/>
              </a:lnSpc>
            </a:pPr>
            <a:endParaRPr lang="en-US" sz="1600" dirty="0"/>
          </a:p>
        </p:txBody>
      </p:sp>
      <p:sp>
        <p:nvSpPr>
          <p:cNvPr id="11" name="Content Placeholder 10">
            <a:extLst>
              <a:ext uri="{FF2B5EF4-FFF2-40B4-BE49-F238E27FC236}">
                <a16:creationId xmlns:a16="http://schemas.microsoft.com/office/drawing/2014/main" id="{0849476B-B3D0-4BE5-8F10-5438B53E13A3}"/>
              </a:ext>
            </a:extLst>
          </p:cNvPr>
          <p:cNvSpPr>
            <a:spLocks noGrp="1"/>
          </p:cNvSpPr>
          <p:nvPr>
            <p:ph sz="half" idx="2"/>
          </p:nvPr>
        </p:nvSpPr>
        <p:spPr>
          <a:xfrm>
            <a:off x="6096000" y="1580918"/>
            <a:ext cx="5181600" cy="4351338"/>
          </a:xfrm>
        </p:spPr>
        <p:txBody>
          <a:bodyPr>
            <a:noAutofit/>
          </a:bodyPr>
          <a:lstStyle/>
          <a:p>
            <a:pPr marL="0" indent="0">
              <a:lnSpc>
                <a:spcPct val="100000"/>
              </a:lnSpc>
              <a:buNone/>
            </a:pPr>
            <a:r>
              <a:rPr lang="en-US" sz="1800" b="1" dirty="0"/>
              <a:t>Experience:</a:t>
            </a:r>
          </a:p>
          <a:p>
            <a:pPr marL="0" indent="0">
              <a:lnSpc>
                <a:spcPct val="100000"/>
              </a:lnSpc>
              <a:buNone/>
            </a:pPr>
            <a:endParaRPr lang="en-US" sz="1800" b="1" dirty="0"/>
          </a:p>
          <a:p>
            <a:pPr marL="0" indent="0" fontAlgn="auto">
              <a:lnSpc>
                <a:spcPct val="100000"/>
              </a:lnSpc>
              <a:buNone/>
            </a:pPr>
            <a:r>
              <a:rPr lang="en-US" sz="1800" b="1" dirty="0"/>
              <a:t>Education:</a:t>
            </a:r>
          </a:p>
        </p:txBody>
      </p:sp>
      <p:sp>
        <p:nvSpPr>
          <p:cNvPr id="3" name="Footer Placeholder 2">
            <a:extLst>
              <a:ext uri="{FF2B5EF4-FFF2-40B4-BE49-F238E27FC236}">
                <a16:creationId xmlns:a16="http://schemas.microsoft.com/office/drawing/2014/main" id="{A523FA8B-3580-9A4C-9982-FC0BDE35AE03}"/>
              </a:ext>
            </a:extLst>
          </p:cNvPr>
          <p:cNvSpPr>
            <a:spLocks noGrp="1"/>
          </p:cNvSpPr>
          <p:nvPr>
            <p:ph type="ftr" sz="quarter" idx="3"/>
          </p:nvPr>
        </p:nvSpPr>
        <p:spPr/>
        <p:txBody>
          <a:bodyPr/>
          <a:lstStyle/>
          <a:p>
            <a:r>
              <a:rPr lang="en-US"/>
              <a:t>Proprietary &amp; Confidential. All rights reserved</a:t>
            </a:r>
            <a:endParaRPr lang="en-US" dirty="0"/>
          </a:p>
        </p:txBody>
      </p:sp>
      <p:sp>
        <p:nvSpPr>
          <p:cNvPr id="4" name="Slide Number Placeholder 3">
            <a:extLst>
              <a:ext uri="{FF2B5EF4-FFF2-40B4-BE49-F238E27FC236}">
                <a16:creationId xmlns:a16="http://schemas.microsoft.com/office/drawing/2014/main" id="{F3D81CE6-DDA4-0941-A7F8-806803E836B5}"/>
              </a:ext>
            </a:extLst>
          </p:cNvPr>
          <p:cNvSpPr>
            <a:spLocks noGrp="1"/>
          </p:cNvSpPr>
          <p:nvPr>
            <p:ph type="sldNum" sz="quarter" idx="4"/>
          </p:nvPr>
        </p:nvSpPr>
        <p:spPr/>
        <p:txBody>
          <a:bodyPr/>
          <a:lstStyle/>
          <a:p>
            <a:fld id="{0C787423-F450-F145-86EF-8FAF16FDB412}" type="slidenum">
              <a:rPr lang="en-US" smtClean="0"/>
              <a:pPr/>
              <a:t>11</a:t>
            </a:fld>
            <a:endParaRPr lang="en-US" dirty="0"/>
          </a:p>
        </p:txBody>
      </p:sp>
      <p:sp>
        <p:nvSpPr>
          <p:cNvPr id="6" name="Oval 5">
            <a:extLst>
              <a:ext uri="{FF2B5EF4-FFF2-40B4-BE49-F238E27FC236}">
                <a16:creationId xmlns:a16="http://schemas.microsoft.com/office/drawing/2014/main" id="{A94E0BD9-8CCE-5A06-0370-E07D451B25BD}"/>
              </a:ext>
            </a:extLst>
          </p:cNvPr>
          <p:cNvSpPr/>
          <p:nvPr/>
        </p:nvSpPr>
        <p:spPr>
          <a:xfrm>
            <a:off x="10493115" y="365125"/>
            <a:ext cx="1274164" cy="1215793"/>
          </a:xfrm>
          <a:prstGeom prst="ellipse">
            <a:avLst/>
          </a:prstGeom>
          <a:ln w="104775"/>
          <a:effectLst>
            <a:outerShdw blurRad="152400" dist="317500" dir="5400000" sx="90000" sy="-19000" rotWithShape="0">
              <a:prstClr val="black">
                <a:alpha val="15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36807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61521-74F7-17AE-9776-5326FC585747}"/>
              </a:ext>
            </a:extLst>
          </p:cNvPr>
          <p:cNvSpPr>
            <a:spLocks noGrp="1"/>
          </p:cNvSpPr>
          <p:nvPr>
            <p:ph type="title"/>
          </p:nvPr>
        </p:nvSpPr>
        <p:spPr/>
        <p:txBody>
          <a:bodyPr/>
          <a:lstStyle/>
          <a:p>
            <a:r>
              <a:rPr lang="en-US" sz="4000" dirty="0"/>
              <a:t>VP of Population Health - </a:t>
            </a:r>
            <a:r>
              <a:rPr lang="en-US" dirty="0"/>
              <a:t>Problem Definition</a:t>
            </a:r>
          </a:p>
        </p:txBody>
      </p:sp>
      <p:graphicFrame>
        <p:nvGraphicFramePr>
          <p:cNvPr id="8" name="Table 8">
            <a:extLst>
              <a:ext uri="{FF2B5EF4-FFF2-40B4-BE49-F238E27FC236}">
                <a16:creationId xmlns:a16="http://schemas.microsoft.com/office/drawing/2014/main" id="{E15CC850-CE15-F78A-A936-AEC1DFCC6606}"/>
              </a:ext>
            </a:extLst>
          </p:cNvPr>
          <p:cNvGraphicFramePr>
            <a:graphicFrameLocks noGrp="1"/>
          </p:cNvGraphicFramePr>
          <p:nvPr>
            <p:ph idx="1"/>
          </p:nvPr>
        </p:nvGraphicFramePr>
        <p:xfrm>
          <a:off x="838200" y="1365250"/>
          <a:ext cx="10515597" cy="347472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887031732"/>
                    </a:ext>
                  </a:extLst>
                </a:gridCol>
                <a:gridCol w="3505199">
                  <a:extLst>
                    <a:ext uri="{9D8B030D-6E8A-4147-A177-3AD203B41FA5}">
                      <a16:colId xmlns:a16="http://schemas.microsoft.com/office/drawing/2014/main" val="2808015715"/>
                    </a:ext>
                  </a:extLst>
                </a:gridCol>
                <a:gridCol w="3505199">
                  <a:extLst>
                    <a:ext uri="{9D8B030D-6E8A-4147-A177-3AD203B41FA5}">
                      <a16:colId xmlns:a16="http://schemas.microsoft.com/office/drawing/2014/main" val="3537698804"/>
                    </a:ext>
                  </a:extLst>
                </a:gridCol>
              </a:tblGrid>
              <a:tr h="370840">
                <a:tc>
                  <a:txBody>
                    <a:bodyPr/>
                    <a:lstStyle/>
                    <a:p>
                      <a:r>
                        <a:rPr lang="en-US" sz="1400" b="1" dirty="0">
                          <a:solidFill>
                            <a:srgbClr val="0070C0"/>
                          </a:solidFill>
                          <a:latin typeface="Avenir Next" panose="020B0503020202020204" pitchFamily="34" charset="0"/>
                        </a:rPr>
                        <a:t>Triggers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endParaRPr lang="en-US" sz="1400" b="0" dirty="0">
                        <a:solidFill>
                          <a:schemeClr val="tx1">
                            <a:lumMod val="75000"/>
                            <a:lumOff val="25000"/>
                          </a:schemeClr>
                        </a:solidFill>
                        <a:latin typeface="Avenir Next" panose="020B0503020202020204" pitchFamily="34" charset="0"/>
                      </a:endParaRPr>
                    </a:p>
                    <a:p>
                      <a:endParaRPr lang="en-US" sz="1400" dirty="0">
                        <a:latin typeface="Avenir Next" panose="020B0503020202020204" pitchFamily="34" charset="0"/>
                      </a:endParaRPr>
                    </a:p>
                  </a:txBody>
                  <a:tcPr/>
                </a:tc>
                <a:tc>
                  <a:txBody>
                    <a:bodyPr/>
                    <a:lstStyle/>
                    <a:p>
                      <a:r>
                        <a:rPr lang="en-US" sz="1400" b="1" dirty="0">
                          <a:solidFill>
                            <a:srgbClr val="0070C0"/>
                          </a:solidFill>
                          <a:latin typeface="Avenir Next" panose="020B0503020202020204" pitchFamily="34" charset="0"/>
                        </a:rPr>
                        <a:t>Intent Topics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endParaRPr lang="en-US" sz="1400" b="0" dirty="0">
                        <a:solidFill>
                          <a:schemeClr val="tx1">
                            <a:lumMod val="75000"/>
                            <a:lumOff val="25000"/>
                          </a:schemeClr>
                        </a:solidFill>
                        <a:latin typeface="Avenir Next" panose="020B0503020202020204" pitchFamily="34" charset="0"/>
                      </a:endParaRPr>
                    </a:p>
                  </a:txBody>
                  <a:tcPr/>
                </a:tc>
                <a:tc rowSpan="3">
                  <a:txBody>
                    <a:bodyPr/>
                    <a:lstStyle/>
                    <a:p>
                      <a:r>
                        <a:rPr lang="en-US" sz="1400" b="1" dirty="0">
                          <a:solidFill>
                            <a:srgbClr val="0070C0"/>
                          </a:solidFill>
                          <a:latin typeface="Avenir Next" panose="020B0503020202020204" pitchFamily="34" charset="0"/>
                        </a:rPr>
                        <a:t>Other questions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endParaRPr lang="en-US" sz="1400" b="0" dirty="0">
                        <a:solidFill>
                          <a:schemeClr val="tx1">
                            <a:lumMod val="75000"/>
                            <a:lumOff val="25000"/>
                          </a:schemeClr>
                        </a:solidFill>
                        <a:latin typeface="Avenir Next" panose="020B0503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solidFill>
                          <a:schemeClr val="tx1">
                            <a:lumMod val="75000"/>
                            <a:lumOff val="25000"/>
                          </a:schemeClr>
                        </a:solidFill>
                        <a:latin typeface="Avenir Next" panose="020B0503020202020204" pitchFamily="34" charset="0"/>
                      </a:endParaRPr>
                    </a:p>
                    <a:p>
                      <a:endParaRPr lang="en-US" sz="1400" dirty="0">
                        <a:latin typeface="Avenir Next" panose="020B0503020202020204" pitchFamily="34" charset="0"/>
                      </a:endParaRPr>
                    </a:p>
                  </a:txBody>
                  <a:tcPr/>
                </a:tc>
                <a:extLst>
                  <a:ext uri="{0D108BD9-81ED-4DB2-BD59-A6C34878D82A}">
                    <a16:rowId xmlns:a16="http://schemas.microsoft.com/office/drawing/2014/main" val="4241088931"/>
                  </a:ext>
                </a:extLst>
              </a:tr>
              <a:tr h="370840">
                <a:tc>
                  <a:txBody>
                    <a:bodyPr/>
                    <a:lstStyle/>
                    <a:p>
                      <a:r>
                        <a:rPr lang="en-US" sz="1400" b="1" dirty="0">
                          <a:solidFill>
                            <a:srgbClr val="0070C0"/>
                          </a:solidFill>
                          <a:latin typeface="Avenir Next" panose="020B0503020202020204" pitchFamily="34" charset="0"/>
                        </a:rPr>
                        <a:t>Investigation Areas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endParaRPr lang="en-US" sz="1400" dirty="0">
                        <a:latin typeface="Avenir Next" panose="020B0503020202020204" pitchFamily="34" charset="0"/>
                      </a:endParaRPr>
                    </a:p>
                  </a:txBody>
                  <a:tcPr/>
                </a:tc>
                <a:tc rowSpan="2">
                  <a:txBody>
                    <a:bodyPr/>
                    <a:lstStyle/>
                    <a:p>
                      <a:r>
                        <a:rPr lang="en-US" sz="1400" b="1" dirty="0">
                          <a:solidFill>
                            <a:srgbClr val="0070C0"/>
                          </a:solidFill>
                          <a:latin typeface="Avenir Next" panose="020B0503020202020204" pitchFamily="34" charset="0"/>
                        </a:rPr>
                        <a:t>Search Terms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endParaRPr lang="en-US" sz="1400" b="0" dirty="0">
                        <a:solidFill>
                          <a:schemeClr val="tx1">
                            <a:lumMod val="75000"/>
                            <a:lumOff val="25000"/>
                          </a:schemeClr>
                        </a:solidFill>
                        <a:latin typeface="Avenir Next" panose="020B0503020202020204" pitchFamily="34" charset="0"/>
                      </a:endParaRPr>
                    </a:p>
                  </a:txBody>
                  <a:tcPr/>
                </a:tc>
                <a:tc vMerge="1">
                  <a:txBody>
                    <a:bodyPr/>
                    <a:lstStyle/>
                    <a:p>
                      <a:r>
                        <a:rPr lang="en-US" dirty="0"/>
                        <a:t>Other questions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lumMod val="75000"/>
                              <a:lumOff val="25000"/>
                            </a:schemeClr>
                          </a:solidFill>
                          <a:latin typeface="Avenir Next" panose="020B0503020202020204" pitchFamily="34" charset="0"/>
                        </a:rPr>
                        <a:t>What’s best for our population?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lumMod val="75000"/>
                              <a:lumOff val="25000"/>
                            </a:schemeClr>
                          </a:solidFill>
                          <a:latin typeface="Avenir Next" panose="020B0503020202020204" pitchFamily="34" charset="0"/>
                        </a:rPr>
                        <a:t>What happens if we do nothing?</a:t>
                      </a:r>
                    </a:p>
                    <a:p>
                      <a:r>
                        <a:rPr lang="en-US" sz="1800" b="0" dirty="0">
                          <a:solidFill>
                            <a:schemeClr val="tx1">
                              <a:lumMod val="75000"/>
                              <a:lumOff val="25000"/>
                            </a:schemeClr>
                          </a:solidFill>
                          <a:latin typeface="Avenir Next" panose="020B0503020202020204" pitchFamily="34" charset="0"/>
                        </a:rPr>
                        <a:t>How to improve affordability and access for patients?</a:t>
                      </a:r>
                    </a:p>
                    <a:p>
                      <a:r>
                        <a:rPr lang="en-US" sz="1800" b="0" dirty="0">
                          <a:solidFill>
                            <a:schemeClr val="tx1">
                              <a:lumMod val="75000"/>
                              <a:lumOff val="25000"/>
                            </a:schemeClr>
                          </a:solidFill>
                          <a:latin typeface="Avenir Next" panose="020B0503020202020204" pitchFamily="34" charset="0"/>
                        </a:rPr>
                        <a:t>Who else has this problem?</a:t>
                      </a:r>
                    </a:p>
                    <a:p>
                      <a:r>
                        <a:rPr lang="en-US" sz="1800" b="0" dirty="0">
                          <a:solidFill>
                            <a:schemeClr val="tx1">
                              <a:lumMod val="75000"/>
                              <a:lumOff val="25000"/>
                            </a:schemeClr>
                          </a:solidFill>
                          <a:latin typeface="Avenir Next" panose="020B0503020202020204" pitchFamily="34" charset="0"/>
                        </a:rPr>
                        <a:t>Why is this problem occurring?</a:t>
                      </a:r>
                    </a:p>
                    <a:p>
                      <a:r>
                        <a:rPr lang="en-US" sz="1800" b="0" dirty="0">
                          <a:solidFill>
                            <a:schemeClr val="tx1">
                              <a:lumMod val="75000"/>
                              <a:lumOff val="25000"/>
                            </a:schemeClr>
                          </a:solidFill>
                          <a:latin typeface="Avenir Next" panose="020B0503020202020204" pitchFamily="34" charset="0"/>
                        </a:rPr>
                        <a:t>Can we solve with what we have?</a:t>
                      </a:r>
                    </a:p>
                    <a:p>
                      <a:r>
                        <a:rPr lang="en-US" sz="1800" b="0" dirty="0">
                          <a:solidFill>
                            <a:schemeClr val="tx1">
                              <a:lumMod val="75000"/>
                              <a:lumOff val="25000"/>
                            </a:schemeClr>
                          </a:solidFill>
                          <a:latin typeface="Avenir Next" panose="020B0503020202020204" pitchFamily="34" charset="0"/>
                        </a:rPr>
                        <a:t>How does this problem fit into our strategic initiatives and priorities?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lumMod val="75000"/>
                            <a:lumOff val="25000"/>
                          </a:schemeClr>
                        </a:solidFill>
                        <a:latin typeface="Avenir Next" panose="020B0503020202020204" pitchFamily="34" charset="0"/>
                      </a:endParaRPr>
                    </a:p>
                    <a:p>
                      <a:endParaRPr lang="en-US" dirty="0"/>
                    </a:p>
                  </a:txBody>
                  <a:tcPr/>
                </a:tc>
                <a:extLst>
                  <a:ext uri="{0D108BD9-81ED-4DB2-BD59-A6C34878D82A}">
                    <a16:rowId xmlns:a16="http://schemas.microsoft.com/office/drawing/2014/main" val="3075027018"/>
                  </a:ext>
                </a:extLst>
              </a:tr>
              <a:tr h="370840">
                <a:tc>
                  <a:txBody>
                    <a:bodyPr/>
                    <a:lstStyle/>
                    <a:p>
                      <a:r>
                        <a:rPr lang="en-US" sz="1400" b="1" dirty="0">
                          <a:solidFill>
                            <a:srgbClr val="0070C0"/>
                          </a:solidFill>
                          <a:latin typeface="Avenir Next" panose="020B0503020202020204" pitchFamily="34" charset="0"/>
                        </a:rPr>
                        <a:t>Information Types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vMerge="1">
                  <a:txBody>
                    <a:bodyPr/>
                    <a:lstStyle/>
                    <a:p>
                      <a:r>
                        <a:rPr lang="en-US" sz="1400" dirty="0">
                          <a:latin typeface="Avenir Next" panose="020B0503020202020204" pitchFamily="34" charset="0"/>
                        </a:rPr>
                        <a:t>Search Terms</a:t>
                      </a:r>
                    </a:p>
                    <a:p>
                      <a:pPr marL="285750" indent="-285750">
                        <a:buFont typeface="Arial" panose="020B0604020202020204" pitchFamily="34" charset="0"/>
                        <a:buChar char="•"/>
                      </a:pPr>
                      <a:r>
                        <a:rPr lang="en-US" sz="1400" dirty="0">
                          <a:latin typeface="Avenir Next" panose="020B0503020202020204" pitchFamily="34" charset="0"/>
                        </a:rPr>
                        <a:t>Patient Engagement</a:t>
                      </a:r>
                    </a:p>
                    <a:p>
                      <a:pPr marL="285750" indent="-285750">
                        <a:buFont typeface="Arial" panose="020B0604020202020204" pitchFamily="34" charset="0"/>
                        <a:buChar char="•"/>
                      </a:pPr>
                      <a:r>
                        <a:rPr lang="en-US" sz="1400" dirty="0">
                          <a:latin typeface="Avenir Next" panose="020B0503020202020204" pitchFamily="34" charset="0"/>
                        </a:rPr>
                        <a:t>Patient experience</a:t>
                      </a:r>
                    </a:p>
                    <a:p>
                      <a:pPr marL="285750" indent="-285750">
                        <a:buFont typeface="Arial" panose="020B0604020202020204" pitchFamily="34" charset="0"/>
                        <a:buChar char="•"/>
                      </a:pPr>
                      <a:r>
                        <a:rPr lang="en-US" sz="1400" dirty="0">
                          <a:latin typeface="Avenir Next" panose="020B0503020202020204" pitchFamily="34" charset="0"/>
                        </a:rPr>
                        <a:t>Chronic Care Management</a:t>
                      </a:r>
                    </a:p>
                    <a:p>
                      <a:pPr marL="285750" indent="-285750">
                        <a:buFont typeface="Arial" panose="020B0604020202020204" pitchFamily="34" charset="0"/>
                        <a:buChar char="•"/>
                      </a:pPr>
                      <a:r>
                        <a:rPr lang="en-US" sz="1400" dirty="0">
                          <a:latin typeface="Avenir Next" panose="020B0503020202020204" pitchFamily="34" charset="0"/>
                        </a:rPr>
                        <a:t>Personalized care</a:t>
                      </a:r>
                    </a:p>
                    <a:p>
                      <a:pPr marL="285750" indent="-285750">
                        <a:buFont typeface="Arial" panose="020B0604020202020204" pitchFamily="34" charset="0"/>
                        <a:buChar char="•"/>
                      </a:pPr>
                      <a:r>
                        <a:rPr lang="en-US" sz="1400" dirty="0">
                          <a:latin typeface="Avenir Next" panose="020B0503020202020204" pitchFamily="34" charset="0"/>
                        </a:rPr>
                        <a:t>RPM</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lumMod val="75000"/>
                              <a:lumOff val="25000"/>
                            </a:schemeClr>
                          </a:solidFill>
                          <a:latin typeface="Avenir Next" panose="020B0503020202020204" pitchFamily="34" charset="0"/>
                        </a:rPr>
                        <a:t>HCAHPS improvement</a:t>
                      </a:r>
                      <a:endParaRPr lang="en-US" sz="1400" dirty="0">
                        <a:latin typeface="Avenir Next" panose="020B0503020202020204" pitchFamily="34" charset="0"/>
                      </a:endParaRPr>
                    </a:p>
                    <a:p>
                      <a:pPr marL="285750" indent="-285750">
                        <a:buFont typeface="Arial" panose="020B0604020202020204" pitchFamily="34" charset="0"/>
                        <a:buChar char="•"/>
                      </a:pPr>
                      <a:endParaRPr lang="en-US" sz="1400" b="0" dirty="0">
                        <a:solidFill>
                          <a:schemeClr val="tx1">
                            <a:lumMod val="75000"/>
                            <a:lumOff val="25000"/>
                          </a:schemeClr>
                        </a:solidFill>
                        <a:latin typeface="Avenir Next" panose="020B0503020202020204" pitchFamily="34" charset="0"/>
                      </a:endParaRPr>
                    </a:p>
                  </a:txBody>
                  <a:tcPr/>
                </a:tc>
                <a:tc vMerge="1">
                  <a:txBody>
                    <a:bodyPr/>
                    <a:lstStyle/>
                    <a:p>
                      <a:endParaRPr lang="en-US" dirty="0"/>
                    </a:p>
                  </a:txBody>
                  <a:tcPr/>
                </a:tc>
                <a:extLst>
                  <a:ext uri="{0D108BD9-81ED-4DB2-BD59-A6C34878D82A}">
                    <a16:rowId xmlns:a16="http://schemas.microsoft.com/office/drawing/2014/main" val="2870173499"/>
                  </a:ext>
                </a:extLst>
              </a:tr>
            </a:tbl>
          </a:graphicData>
        </a:graphic>
      </p:graphicFrame>
      <p:sp>
        <p:nvSpPr>
          <p:cNvPr id="5" name="Footer Placeholder 4">
            <a:extLst>
              <a:ext uri="{FF2B5EF4-FFF2-40B4-BE49-F238E27FC236}">
                <a16:creationId xmlns:a16="http://schemas.microsoft.com/office/drawing/2014/main" id="{71685F4E-2743-BCD6-8EF5-E801B2454519}"/>
              </a:ext>
            </a:extLst>
          </p:cNvPr>
          <p:cNvSpPr>
            <a:spLocks noGrp="1"/>
          </p:cNvSpPr>
          <p:nvPr>
            <p:ph type="ftr" sz="quarter" idx="3"/>
          </p:nvPr>
        </p:nvSpPr>
        <p:spPr/>
        <p:txBody>
          <a:bodyPr/>
          <a:lstStyle/>
          <a:p>
            <a:r>
              <a:rPr lang="en-US"/>
              <a:t>Proprietary &amp; Confidential. All rights reserved</a:t>
            </a:r>
            <a:endParaRPr lang="en-US" dirty="0"/>
          </a:p>
        </p:txBody>
      </p:sp>
      <p:sp>
        <p:nvSpPr>
          <p:cNvPr id="6" name="Slide Number Placeholder 5">
            <a:extLst>
              <a:ext uri="{FF2B5EF4-FFF2-40B4-BE49-F238E27FC236}">
                <a16:creationId xmlns:a16="http://schemas.microsoft.com/office/drawing/2014/main" id="{880E9834-D057-DCD7-753E-6AAF73594B8A}"/>
              </a:ext>
            </a:extLst>
          </p:cNvPr>
          <p:cNvSpPr>
            <a:spLocks noGrp="1"/>
          </p:cNvSpPr>
          <p:nvPr>
            <p:ph type="sldNum" sz="quarter" idx="4"/>
          </p:nvPr>
        </p:nvSpPr>
        <p:spPr/>
        <p:txBody>
          <a:bodyPr/>
          <a:lstStyle/>
          <a:p>
            <a:fld id="{0C787423-F450-F145-86EF-8FAF16FDB412}" type="slidenum">
              <a:rPr lang="en-US" smtClean="0"/>
              <a:pPr/>
              <a:t>12</a:t>
            </a:fld>
            <a:endParaRPr lang="en-US" dirty="0"/>
          </a:p>
        </p:txBody>
      </p:sp>
    </p:spTree>
    <p:extLst>
      <p:ext uri="{BB962C8B-B14F-4D97-AF65-F5344CB8AC3E}">
        <p14:creationId xmlns:p14="http://schemas.microsoft.com/office/powerpoint/2010/main" val="617908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EF16-3C39-3FAB-59FD-B8060B735A6C}"/>
              </a:ext>
            </a:extLst>
          </p:cNvPr>
          <p:cNvSpPr>
            <a:spLocks noGrp="1"/>
          </p:cNvSpPr>
          <p:nvPr>
            <p:ph type="title"/>
          </p:nvPr>
        </p:nvSpPr>
        <p:spPr/>
        <p:txBody>
          <a:bodyPr>
            <a:normAutofit fontScale="90000"/>
          </a:bodyPr>
          <a:lstStyle/>
          <a:p>
            <a:r>
              <a:rPr lang="en-US" dirty="0"/>
              <a:t>VP of Population Health – Solution Investigation</a:t>
            </a:r>
          </a:p>
        </p:txBody>
      </p:sp>
      <p:graphicFrame>
        <p:nvGraphicFramePr>
          <p:cNvPr id="6" name="Table 6">
            <a:extLst>
              <a:ext uri="{FF2B5EF4-FFF2-40B4-BE49-F238E27FC236}">
                <a16:creationId xmlns:a16="http://schemas.microsoft.com/office/drawing/2014/main" id="{AFEDBC12-16C0-02CB-40AC-A965E349CF13}"/>
              </a:ext>
            </a:extLst>
          </p:cNvPr>
          <p:cNvGraphicFramePr>
            <a:graphicFrameLocks noGrp="1"/>
          </p:cNvGraphicFramePr>
          <p:nvPr>
            <p:ph idx="1"/>
          </p:nvPr>
        </p:nvGraphicFramePr>
        <p:xfrm>
          <a:off x="838200" y="1365250"/>
          <a:ext cx="10515597" cy="304800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81781557"/>
                    </a:ext>
                  </a:extLst>
                </a:gridCol>
                <a:gridCol w="3505199">
                  <a:extLst>
                    <a:ext uri="{9D8B030D-6E8A-4147-A177-3AD203B41FA5}">
                      <a16:colId xmlns:a16="http://schemas.microsoft.com/office/drawing/2014/main" val="3840021998"/>
                    </a:ext>
                  </a:extLst>
                </a:gridCol>
                <a:gridCol w="3505199">
                  <a:extLst>
                    <a:ext uri="{9D8B030D-6E8A-4147-A177-3AD203B41FA5}">
                      <a16:colId xmlns:a16="http://schemas.microsoft.com/office/drawing/2014/main" val="1097239595"/>
                    </a:ext>
                  </a:extLst>
                </a:gridCol>
              </a:tblGrid>
              <a:tr h="370840">
                <a:tc>
                  <a:txBody>
                    <a:bodyPr/>
                    <a:lstStyle/>
                    <a:p>
                      <a:r>
                        <a:rPr lang="en-US" sz="1400" b="1" dirty="0">
                          <a:solidFill>
                            <a:srgbClr val="0070C0"/>
                          </a:solidFill>
                          <a:latin typeface="Avenir Next" panose="020B0503020202020204" pitchFamily="34" charset="0"/>
                        </a:rPr>
                        <a:t>Solution Factors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txBody>
                  <a:tcPr/>
                </a:tc>
                <a:tc>
                  <a:txBody>
                    <a:bodyPr/>
                    <a:lstStyle/>
                    <a:p>
                      <a:r>
                        <a:rPr lang="en-US" sz="1400" b="1" dirty="0">
                          <a:solidFill>
                            <a:srgbClr val="0070C0"/>
                          </a:solidFill>
                          <a:latin typeface="Avenir Next" panose="020B0503020202020204" pitchFamily="34" charset="0"/>
                        </a:rPr>
                        <a:t>Intent Topics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rowSpan="3">
                  <a:txBody>
                    <a:bodyPr/>
                    <a:lstStyle/>
                    <a:p>
                      <a:r>
                        <a:rPr lang="en-US" sz="1400" b="1" dirty="0">
                          <a:solidFill>
                            <a:srgbClr val="0070C0"/>
                          </a:solidFill>
                          <a:latin typeface="Avenir Next" panose="020B0503020202020204" pitchFamily="34" charset="0"/>
                        </a:rPr>
                        <a:t>Other Questions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lumMod val="75000"/>
                              <a:lumOff val="25000"/>
                            </a:schemeClr>
                          </a:solidFill>
                          <a:latin typeface="Avenir Next" panose="020B0503020202020204" pitchFamily="34" charset="0"/>
                        </a:rPr>
                        <a:t>?</a:t>
                      </a:r>
                    </a:p>
                  </a:txBody>
                  <a:tcPr/>
                </a:tc>
                <a:extLst>
                  <a:ext uri="{0D108BD9-81ED-4DB2-BD59-A6C34878D82A}">
                    <a16:rowId xmlns:a16="http://schemas.microsoft.com/office/drawing/2014/main" val="1407391358"/>
                  </a:ext>
                </a:extLst>
              </a:tr>
              <a:tr h="370840">
                <a:tc>
                  <a:txBody>
                    <a:bodyPr/>
                    <a:lstStyle/>
                    <a:p>
                      <a:r>
                        <a:rPr lang="en-US" sz="1400" b="1" dirty="0">
                          <a:solidFill>
                            <a:srgbClr val="0070C0"/>
                          </a:solidFill>
                          <a:latin typeface="Avenir Next" panose="020B0503020202020204" pitchFamily="34" charset="0"/>
                        </a:rPr>
                        <a:t>Options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rowSpan="2">
                  <a:txBody>
                    <a:bodyPr/>
                    <a:lstStyle/>
                    <a:p>
                      <a:pPr marL="0" algn="l" defTabSz="914400" rtl="0" eaLnBrk="1" latinLnBrk="0" hangingPunct="1"/>
                      <a:r>
                        <a:rPr lang="en-US" sz="1400" b="1" kern="1200" dirty="0">
                          <a:solidFill>
                            <a:srgbClr val="0070C0"/>
                          </a:solidFill>
                          <a:latin typeface="Avenir Next" panose="020B0503020202020204" pitchFamily="34" charset="0"/>
                          <a:ea typeface="+mn-ea"/>
                          <a:cs typeface="+mn-cs"/>
                        </a:rPr>
                        <a:t>Search Terms</a:t>
                      </a:r>
                    </a:p>
                    <a:p>
                      <a:pPr marL="285750" indent="-285750">
                        <a:buFont typeface="Arial" panose="020B0604020202020204" pitchFamily="34" charset="0"/>
                        <a:buChar char="•"/>
                      </a:pPr>
                      <a:r>
                        <a:rPr lang="en-US" sz="1400" dirty="0" err="1">
                          <a:latin typeface="Avenir Next" panose="020B0503020202020204" pitchFamily="34" charset="0"/>
                        </a:rPr>
                        <a:t>PatiXxxx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endParaRPr lang="en-US" sz="1400" dirty="0">
                        <a:latin typeface="Avenir Next" panose="020B0503020202020204" pitchFamily="34" charset="0"/>
                      </a:endParaRPr>
                    </a:p>
                  </a:txBody>
                  <a:tcPr/>
                </a:tc>
                <a:tc vMerge="1">
                  <a:txBody>
                    <a:bodyPr/>
                    <a:lstStyle/>
                    <a:p>
                      <a:endParaRPr lang="en-US" dirty="0"/>
                    </a:p>
                  </a:txBody>
                  <a:tcPr/>
                </a:tc>
                <a:extLst>
                  <a:ext uri="{0D108BD9-81ED-4DB2-BD59-A6C34878D82A}">
                    <a16:rowId xmlns:a16="http://schemas.microsoft.com/office/drawing/2014/main" val="950038161"/>
                  </a:ext>
                </a:extLst>
              </a:tr>
              <a:tr h="370840">
                <a:tc>
                  <a:txBody>
                    <a:bodyPr/>
                    <a:lstStyle/>
                    <a:p>
                      <a:r>
                        <a:rPr lang="en-US" sz="1400" b="1" dirty="0">
                          <a:solidFill>
                            <a:srgbClr val="0070C0"/>
                          </a:solidFill>
                          <a:latin typeface="Avenir Next" panose="020B0503020202020204" pitchFamily="34" charset="0"/>
                        </a:rPr>
                        <a:t>Information Types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3449060094"/>
                  </a:ext>
                </a:extLst>
              </a:tr>
            </a:tbl>
          </a:graphicData>
        </a:graphic>
      </p:graphicFrame>
      <p:sp>
        <p:nvSpPr>
          <p:cNvPr id="4" name="Footer Placeholder 3">
            <a:extLst>
              <a:ext uri="{FF2B5EF4-FFF2-40B4-BE49-F238E27FC236}">
                <a16:creationId xmlns:a16="http://schemas.microsoft.com/office/drawing/2014/main" id="{DF8702C1-0B8C-3C84-4EA1-CE923CB2E5B6}"/>
              </a:ext>
            </a:extLst>
          </p:cNvPr>
          <p:cNvSpPr>
            <a:spLocks noGrp="1"/>
          </p:cNvSpPr>
          <p:nvPr>
            <p:ph type="ftr" sz="quarter" idx="3"/>
          </p:nvPr>
        </p:nvSpPr>
        <p:spPr/>
        <p:txBody>
          <a:bodyPr/>
          <a:lstStyle/>
          <a:p>
            <a:r>
              <a:rPr lang="en-US"/>
              <a:t>Proprietary &amp; Confidential. All rights reserved</a:t>
            </a:r>
            <a:endParaRPr lang="en-US" dirty="0"/>
          </a:p>
        </p:txBody>
      </p:sp>
      <p:sp>
        <p:nvSpPr>
          <p:cNvPr id="5" name="Slide Number Placeholder 4">
            <a:extLst>
              <a:ext uri="{FF2B5EF4-FFF2-40B4-BE49-F238E27FC236}">
                <a16:creationId xmlns:a16="http://schemas.microsoft.com/office/drawing/2014/main" id="{D7D60007-D8E2-39E4-F31B-9BAB45C89657}"/>
              </a:ext>
            </a:extLst>
          </p:cNvPr>
          <p:cNvSpPr>
            <a:spLocks noGrp="1"/>
          </p:cNvSpPr>
          <p:nvPr>
            <p:ph type="sldNum" sz="quarter" idx="4"/>
          </p:nvPr>
        </p:nvSpPr>
        <p:spPr/>
        <p:txBody>
          <a:bodyPr/>
          <a:lstStyle/>
          <a:p>
            <a:fld id="{0C787423-F450-F145-86EF-8FAF16FDB412}" type="slidenum">
              <a:rPr lang="en-US" smtClean="0"/>
              <a:pPr/>
              <a:t>13</a:t>
            </a:fld>
            <a:endParaRPr lang="en-US" dirty="0"/>
          </a:p>
        </p:txBody>
      </p:sp>
    </p:spTree>
    <p:extLst>
      <p:ext uri="{BB962C8B-B14F-4D97-AF65-F5344CB8AC3E}">
        <p14:creationId xmlns:p14="http://schemas.microsoft.com/office/powerpoint/2010/main" val="34552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EF16-3C39-3FAB-59FD-B8060B735A6C}"/>
              </a:ext>
            </a:extLst>
          </p:cNvPr>
          <p:cNvSpPr>
            <a:spLocks noGrp="1"/>
          </p:cNvSpPr>
          <p:nvPr>
            <p:ph type="title"/>
          </p:nvPr>
        </p:nvSpPr>
        <p:spPr/>
        <p:txBody>
          <a:bodyPr>
            <a:normAutofit/>
          </a:bodyPr>
          <a:lstStyle/>
          <a:p>
            <a:r>
              <a:rPr lang="en-US" dirty="0"/>
              <a:t>VP of Population Health – Vendor Evaluation</a:t>
            </a:r>
          </a:p>
        </p:txBody>
      </p:sp>
      <p:graphicFrame>
        <p:nvGraphicFramePr>
          <p:cNvPr id="6" name="Table 6">
            <a:extLst>
              <a:ext uri="{FF2B5EF4-FFF2-40B4-BE49-F238E27FC236}">
                <a16:creationId xmlns:a16="http://schemas.microsoft.com/office/drawing/2014/main" id="{AFEDBC12-16C0-02CB-40AC-A965E349CF13}"/>
              </a:ext>
            </a:extLst>
          </p:cNvPr>
          <p:cNvGraphicFramePr>
            <a:graphicFrameLocks noGrp="1"/>
          </p:cNvGraphicFramePr>
          <p:nvPr>
            <p:ph idx="1"/>
          </p:nvPr>
        </p:nvGraphicFramePr>
        <p:xfrm>
          <a:off x="838200" y="1365250"/>
          <a:ext cx="10515597" cy="295656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81781557"/>
                    </a:ext>
                  </a:extLst>
                </a:gridCol>
                <a:gridCol w="3505199">
                  <a:extLst>
                    <a:ext uri="{9D8B030D-6E8A-4147-A177-3AD203B41FA5}">
                      <a16:colId xmlns:a16="http://schemas.microsoft.com/office/drawing/2014/main" val="3840021998"/>
                    </a:ext>
                  </a:extLst>
                </a:gridCol>
                <a:gridCol w="3505199">
                  <a:extLst>
                    <a:ext uri="{9D8B030D-6E8A-4147-A177-3AD203B41FA5}">
                      <a16:colId xmlns:a16="http://schemas.microsoft.com/office/drawing/2014/main" val="1097239595"/>
                    </a:ext>
                  </a:extLst>
                </a:gridCol>
              </a:tblGrid>
              <a:tr h="370840">
                <a:tc>
                  <a:txBody>
                    <a:bodyPr/>
                    <a:lstStyle/>
                    <a:p>
                      <a:r>
                        <a:rPr lang="en-US" sz="1400" b="1" dirty="0">
                          <a:solidFill>
                            <a:srgbClr val="0070C0"/>
                          </a:solidFill>
                          <a:latin typeface="Avenir Next" panose="020B0503020202020204" pitchFamily="34" charset="0"/>
                        </a:rPr>
                        <a:t>Decision Factors and Definition</a:t>
                      </a:r>
                    </a:p>
                    <a:p>
                      <a:pPr marL="285750" indent="-285750">
                        <a:buFont typeface="Arial" panose="020B0604020202020204" pitchFamily="34" charset="0"/>
                        <a:buChar char="•"/>
                      </a:pPr>
                      <a:r>
                        <a:rPr lang="en-US" sz="1400" dirty="0" err="1">
                          <a:latin typeface="Avenir Next" panose="020B0503020202020204" pitchFamily="34" charset="0"/>
                        </a:rPr>
                        <a:t>EMXxxx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a:txBody>
                    <a:bodyPr/>
                    <a:lstStyle/>
                    <a:p>
                      <a:r>
                        <a:rPr lang="en-US" sz="1400" b="1" dirty="0">
                          <a:solidFill>
                            <a:srgbClr val="0070C0"/>
                          </a:solidFill>
                          <a:latin typeface="Avenir Next" panose="020B0503020202020204" pitchFamily="34" charset="0"/>
                        </a:rPr>
                        <a:t>Intent Topics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rowSpan="3">
                  <a:txBody>
                    <a:bodyPr/>
                    <a:lstStyle/>
                    <a:p>
                      <a:r>
                        <a:rPr lang="en-US" sz="1400" b="1" dirty="0">
                          <a:solidFill>
                            <a:srgbClr val="0070C0"/>
                          </a:solidFill>
                          <a:latin typeface="Avenir Next" panose="020B0503020202020204" pitchFamily="34" charset="0"/>
                        </a:rPr>
                        <a:t>Other Questions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extLst>
                  <a:ext uri="{0D108BD9-81ED-4DB2-BD59-A6C34878D82A}">
                    <a16:rowId xmlns:a16="http://schemas.microsoft.com/office/drawing/2014/main" val="1407391358"/>
                  </a:ext>
                </a:extLst>
              </a:tr>
              <a:tr h="370840">
                <a:tc>
                  <a:txBody>
                    <a:bodyPr/>
                    <a:lstStyle/>
                    <a:p>
                      <a:r>
                        <a:rPr lang="en-US" sz="1400" b="1" dirty="0">
                          <a:solidFill>
                            <a:srgbClr val="0070C0"/>
                          </a:solidFill>
                          <a:latin typeface="Avenir Next" panose="020B0503020202020204" pitchFamily="34" charset="0"/>
                        </a:rPr>
                        <a:t>Vendor Criteria</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rowSpan="2">
                  <a:txBody>
                    <a:bodyPr/>
                    <a:lstStyle/>
                    <a:p>
                      <a:pPr marL="0" algn="l" defTabSz="914400" rtl="0" eaLnBrk="1" latinLnBrk="0" hangingPunct="1"/>
                      <a:r>
                        <a:rPr lang="en-US" sz="1400" b="1" kern="1200" dirty="0">
                          <a:solidFill>
                            <a:srgbClr val="0070C0"/>
                          </a:solidFill>
                          <a:latin typeface="Avenir Next" panose="020B0503020202020204" pitchFamily="34" charset="0"/>
                          <a:ea typeface="+mn-ea"/>
                          <a:cs typeface="+mn-cs"/>
                        </a:rPr>
                        <a:t>Search Terms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endParaRPr lang="en-US" sz="1400" dirty="0">
                        <a:latin typeface="Avenir Next" panose="020B0503020202020204" pitchFamily="34" charset="0"/>
                      </a:endParaRPr>
                    </a:p>
                  </a:txBody>
                  <a:tcPr/>
                </a:tc>
                <a:tc vMerge="1">
                  <a:txBody>
                    <a:bodyPr/>
                    <a:lstStyle/>
                    <a:p>
                      <a:endParaRPr lang="en-US" dirty="0"/>
                    </a:p>
                  </a:txBody>
                  <a:tcPr/>
                </a:tc>
                <a:extLst>
                  <a:ext uri="{0D108BD9-81ED-4DB2-BD59-A6C34878D82A}">
                    <a16:rowId xmlns:a16="http://schemas.microsoft.com/office/drawing/2014/main" val="950038161"/>
                  </a:ext>
                </a:extLst>
              </a:tr>
              <a:tr h="370840">
                <a:tc>
                  <a:txBody>
                    <a:bodyPr/>
                    <a:lstStyle/>
                    <a:p>
                      <a:r>
                        <a:rPr lang="en-US" sz="1400" b="1" dirty="0">
                          <a:solidFill>
                            <a:srgbClr val="0070C0"/>
                          </a:solidFill>
                          <a:latin typeface="Avenir Next" panose="020B0503020202020204" pitchFamily="34" charset="0"/>
                        </a:rPr>
                        <a:t>Information Types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3449060094"/>
                  </a:ext>
                </a:extLst>
              </a:tr>
            </a:tbl>
          </a:graphicData>
        </a:graphic>
      </p:graphicFrame>
      <p:sp>
        <p:nvSpPr>
          <p:cNvPr id="4" name="Footer Placeholder 3">
            <a:extLst>
              <a:ext uri="{FF2B5EF4-FFF2-40B4-BE49-F238E27FC236}">
                <a16:creationId xmlns:a16="http://schemas.microsoft.com/office/drawing/2014/main" id="{DF8702C1-0B8C-3C84-4EA1-CE923CB2E5B6}"/>
              </a:ext>
            </a:extLst>
          </p:cNvPr>
          <p:cNvSpPr>
            <a:spLocks noGrp="1"/>
          </p:cNvSpPr>
          <p:nvPr>
            <p:ph type="ftr" sz="quarter" idx="3"/>
          </p:nvPr>
        </p:nvSpPr>
        <p:spPr/>
        <p:txBody>
          <a:bodyPr/>
          <a:lstStyle/>
          <a:p>
            <a:r>
              <a:rPr lang="en-US"/>
              <a:t>Proprietary &amp; Confidential. All rights reserved</a:t>
            </a:r>
            <a:endParaRPr lang="en-US" dirty="0"/>
          </a:p>
        </p:txBody>
      </p:sp>
      <p:sp>
        <p:nvSpPr>
          <p:cNvPr id="5" name="Slide Number Placeholder 4">
            <a:extLst>
              <a:ext uri="{FF2B5EF4-FFF2-40B4-BE49-F238E27FC236}">
                <a16:creationId xmlns:a16="http://schemas.microsoft.com/office/drawing/2014/main" id="{D7D60007-D8E2-39E4-F31B-9BAB45C89657}"/>
              </a:ext>
            </a:extLst>
          </p:cNvPr>
          <p:cNvSpPr>
            <a:spLocks noGrp="1"/>
          </p:cNvSpPr>
          <p:nvPr>
            <p:ph type="sldNum" sz="quarter" idx="4"/>
          </p:nvPr>
        </p:nvSpPr>
        <p:spPr/>
        <p:txBody>
          <a:bodyPr/>
          <a:lstStyle/>
          <a:p>
            <a:fld id="{0C787423-F450-F145-86EF-8FAF16FDB412}" type="slidenum">
              <a:rPr lang="en-US" smtClean="0"/>
              <a:pPr/>
              <a:t>14</a:t>
            </a:fld>
            <a:endParaRPr lang="en-US" dirty="0"/>
          </a:p>
        </p:txBody>
      </p:sp>
    </p:spTree>
    <p:extLst>
      <p:ext uri="{BB962C8B-B14F-4D97-AF65-F5344CB8AC3E}">
        <p14:creationId xmlns:p14="http://schemas.microsoft.com/office/powerpoint/2010/main" val="2007174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EF16-3C39-3FAB-59FD-B8060B735A6C}"/>
              </a:ext>
            </a:extLst>
          </p:cNvPr>
          <p:cNvSpPr>
            <a:spLocks noGrp="1"/>
          </p:cNvSpPr>
          <p:nvPr>
            <p:ph type="title"/>
          </p:nvPr>
        </p:nvSpPr>
        <p:spPr/>
        <p:txBody>
          <a:bodyPr>
            <a:normAutofit/>
          </a:bodyPr>
          <a:lstStyle/>
          <a:p>
            <a:r>
              <a:rPr lang="en-US" dirty="0"/>
              <a:t>VP of Population Health – Decision Making</a:t>
            </a:r>
          </a:p>
        </p:txBody>
      </p:sp>
      <p:graphicFrame>
        <p:nvGraphicFramePr>
          <p:cNvPr id="6" name="Table 6">
            <a:extLst>
              <a:ext uri="{FF2B5EF4-FFF2-40B4-BE49-F238E27FC236}">
                <a16:creationId xmlns:a16="http://schemas.microsoft.com/office/drawing/2014/main" id="{AFEDBC12-16C0-02CB-40AC-A965E349CF13}"/>
              </a:ext>
            </a:extLst>
          </p:cNvPr>
          <p:cNvGraphicFramePr>
            <a:graphicFrameLocks noGrp="1"/>
          </p:cNvGraphicFramePr>
          <p:nvPr>
            <p:ph idx="1"/>
          </p:nvPr>
        </p:nvGraphicFramePr>
        <p:xfrm>
          <a:off x="838200" y="1365250"/>
          <a:ext cx="10515597" cy="238252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81781557"/>
                    </a:ext>
                  </a:extLst>
                </a:gridCol>
                <a:gridCol w="3505199">
                  <a:extLst>
                    <a:ext uri="{9D8B030D-6E8A-4147-A177-3AD203B41FA5}">
                      <a16:colId xmlns:a16="http://schemas.microsoft.com/office/drawing/2014/main" val="3840021998"/>
                    </a:ext>
                  </a:extLst>
                </a:gridCol>
                <a:gridCol w="3505199">
                  <a:extLst>
                    <a:ext uri="{9D8B030D-6E8A-4147-A177-3AD203B41FA5}">
                      <a16:colId xmlns:a16="http://schemas.microsoft.com/office/drawing/2014/main" val="1097239595"/>
                    </a:ext>
                  </a:extLst>
                </a:gridCol>
              </a:tblGrid>
              <a:tr h="370840">
                <a:tc rowSpan="2">
                  <a:txBody>
                    <a:bodyPr/>
                    <a:lstStyle/>
                    <a:p>
                      <a:r>
                        <a:rPr lang="en-US" sz="1400" b="1" dirty="0">
                          <a:solidFill>
                            <a:srgbClr val="0070C0"/>
                          </a:solidFill>
                          <a:latin typeface="Avenir Next" panose="020B0503020202020204" pitchFamily="34" charset="0"/>
                        </a:rPr>
                        <a:t>Decision Criteria</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a:txBody>
                    <a:bodyPr/>
                    <a:lstStyle/>
                    <a:p>
                      <a:r>
                        <a:rPr lang="en-US" sz="1400" b="1" dirty="0">
                          <a:solidFill>
                            <a:srgbClr val="0070C0"/>
                          </a:solidFill>
                          <a:latin typeface="Avenir Next" panose="020B0503020202020204" pitchFamily="34" charset="0"/>
                        </a:rPr>
                        <a:t>Intent Topics</a:t>
                      </a:r>
                    </a:p>
                  </a:txBody>
                  <a:tcPr/>
                </a:tc>
                <a:tc rowSpan="3">
                  <a:txBody>
                    <a:bodyPr/>
                    <a:lstStyle/>
                    <a:p>
                      <a:r>
                        <a:rPr lang="en-US" sz="1400" b="1" dirty="0">
                          <a:solidFill>
                            <a:srgbClr val="0070C0"/>
                          </a:solidFill>
                          <a:latin typeface="Avenir Next" panose="020B0503020202020204" pitchFamily="34" charset="0"/>
                        </a:rPr>
                        <a:t>Other Questions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extLst>
                  <a:ext uri="{0D108BD9-81ED-4DB2-BD59-A6C34878D82A}">
                    <a16:rowId xmlns:a16="http://schemas.microsoft.com/office/drawing/2014/main" val="1407391358"/>
                  </a:ext>
                </a:extLst>
              </a:tr>
              <a:tr h="370840">
                <a:tc vMerge="1">
                  <a:txBody>
                    <a:bodyPr/>
                    <a:lstStyle/>
                    <a:p>
                      <a:endParaRPr lang="en-US" sz="1400" b="0" dirty="0">
                        <a:solidFill>
                          <a:schemeClr val="tx1">
                            <a:lumMod val="75000"/>
                            <a:lumOff val="25000"/>
                          </a:schemeClr>
                        </a:solidFill>
                        <a:latin typeface="Avenir Next" panose="020B0503020202020204" pitchFamily="34" charset="0"/>
                      </a:endParaRPr>
                    </a:p>
                  </a:txBody>
                  <a:tcPr/>
                </a:tc>
                <a:tc rowSpan="2">
                  <a:txBody>
                    <a:bodyPr/>
                    <a:lstStyle/>
                    <a:p>
                      <a:pPr marL="0" algn="l" defTabSz="914400" rtl="0" eaLnBrk="1" latinLnBrk="0" hangingPunct="1"/>
                      <a:r>
                        <a:rPr lang="en-US" sz="1400" b="1" kern="1200" dirty="0">
                          <a:solidFill>
                            <a:srgbClr val="0070C0"/>
                          </a:solidFill>
                          <a:latin typeface="Avenir Next" panose="020B0503020202020204" pitchFamily="34" charset="0"/>
                          <a:ea typeface="+mn-ea"/>
                          <a:cs typeface="+mn-cs"/>
                        </a:rPr>
                        <a:t>Search Terms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endParaRPr lang="en-US" sz="1400" dirty="0">
                        <a:latin typeface="Avenir Next" panose="020B0503020202020204" pitchFamily="34" charset="0"/>
                      </a:endParaRPr>
                    </a:p>
                  </a:txBody>
                  <a:tcPr/>
                </a:tc>
                <a:tc vMerge="1">
                  <a:txBody>
                    <a:bodyPr/>
                    <a:lstStyle/>
                    <a:p>
                      <a:endParaRPr lang="en-US" dirty="0"/>
                    </a:p>
                  </a:txBody>
                  <a:tcPr/>
                </a:tc>
                <a:extLst>
                  <a:ext uri="{0D108BD9-81ED-4DB2-BD59-A6C34878D82A}">
                    <a16:rowId xmlns:a16="http://schemas.microsoft.com/office/drawing/2014/main" val="950038161"/>
                  </a:ext>
                </a:extLst>
              </a:tr>
              <a:tr h="370840">
                <a:tc>
                  <a:txBody>
                    <a:bodyPr/>
                    <a:lstStyle/>
                    <a:p>
                      <a:r>
                        <a:rPr lang="en-US" sz="1400" b="1" dirty="0">
                          <a:solidFill>
                            <a:srgbClr val="0070C0"/>
                          </a:solidFill>
                          <a:latin typeface="Avenir Next" panose="020B0503020202020204" pitchFamily="34" charset="0"/>
                        </a:rPr>
                        <a:t>Information Types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3449060094"/>
                  </a:ext>
                </a:extLst>
              </a:tr>
            </a:tbl>
          </a:graphicData>
        </a:graphic>
      </p:graphicFrame>
      <p:sp>
        <p:nvSpPr>
          <p:cNvPr id="4" name="Footer Placeholder 3">
            <a:extLst>
              <a:ext uri="{FF2B5EF4-FFF2-40B4-BE49-F238E27FC236}">
                <a16:creationId xmlns:a16="http://schemas.microsoft.com/office/drawing/2014/main" id="{DF8702C1-0B8C-3C84-4EA1-CE923CB2E5B6}"/>
              </a:ext>
            </a:extLst>
          </p:cNvPr>
          <p:cNvSpPr>
            <a:spLocks noGrp="1"/>
          </p:cNvSpPr>
          <p:nvPr>
            <p:ph type="ftr" sz="quarter" idx="3"/>
          </p:nvPr>
        </p:nvSpPr>
        <p:spPr/>
        <p:txBody>
          <a:bodyPr/>
          <a:lstStyle/>
          <a:p>
            <a:r>
              <a:rPr lang="en-US"/>
              <a:t>Proprietary &amp; Confidential. All rights reserved</a:t>
            </a:r>
            <a:endParaRPr lang="en-US" dirty="0"/>
          </a:p>
        </p:txBody>
      </p:sp>
      <p:sp>
        <p:nvSpPr>
          <p:cNvPr id="5" name="Slide Number Placeholder 4">
            <a:extLst>
              <a:ext uri="{FF2B5EF4-FFF2-40B4-BE49-F238E27FC236}">
                <a16:creationId xmlns:a16="http://schemas.microsoft.com/office/drawing/2014/main" id="{D7D60007-D8E2-39E4-F31B-9BAB45C89657}"/>
              </a:ext>
            </a:extLst>
          </p:cNvPr>
          <p:cNvSpPr>
            <a:spLocks noGrp="1"/>
          </p:cNvSpPr>
          <p:nvPr>
            <p:ph type="sldNum" sz="quarter" idx="4"/>
          </p:nvPr>
        </p:nvSpPr>
        <p:spPr/>
        <p:txBody>
          <a:bodyPr/>
          <a:lstStyle/>
          <a:p>
            <a:fld id="{0C787423-F450-F145-86EF-8FAF16FDB412}" type="slidenum">
              <a:rPr lang="en-US" smtClean="0"/>
              <a:pPr/>
              <a:t>15</a:t>
            </a:fld>
            <a:endParaRPr lang="en-US" dirty="0"/>
          </a:p>
        </p:txBody>
      </p:sp>
    </p:spTree>
    <p:extLst>
      <p:ext uri="{BB962C8B-B14F-4D97-AF65-F5344CB8AC3E}">
        <p14:creationId xmlns:p14="http://schemas.microsoft.com/office/powerpoint/2010/main" val="1817862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F65D4-C0D9-9C48-87BE-61B679A7477A}"/>
              </a:ext>
            </a:extLst>
          </p:cNvPr>
          <p:cNvSpPr>
            <a:spLocks noGrp="1"/>
          </p:cNvSpPr>
          <p:nvPr>
            <p:ph type="title"/>
          </p:nvPr>
        </p:nvSpPr>
        <p:spPr>
          <a:xfrm>
            <a:off x="838200" y="365125"/>
            <a:ext cx="8974540" cy="1325563"/>
          </a:xfrm>
        </p:spPr>
        <p:txBody>
          <a:bodyPr>
            <a:normAutofit/>
          </a:bodyPr>
          <a:lstStyle/>
          <a:p>
            <a:pPr algn="l"/>
            <a:r>
              <a:rPr lang="en-US" sz="4000" dirty="0"/>
              <a:t>Persona: Role</a:t>
            </a:r>
          </a:p>
        </p:txBody>
      </p:sp>
      <p:sp>
        <p:nvSpPr>
          <p:cNvPr id="5" name="Content Placeholder 4">
            <a:extLst>
              <a:ext uri="{FF2B5EF4-FFF2-40B4-BE49-F238E27FC236}">
                <a16:creationId xmlns:a16="http://schemas.microsoft.com/office/drawing/2014/main" id="{DBCDCAD8-E96F-EC6F-616F-F4E68226ADDA}"/>
              </a:ext>
            </a:extLst>
          </p:cNvPr>
          <p:cNvSpPr>
            <a:spLocks noGrp="1"/>
          </p:cNvSpPr>
          <p:nvPr>
            <p:ph sz="half" idx="1"/>
          </p:nvPr>
        </p:nvSpPr>
        <p:spPr/>
        <p:txBody>
          <a:bodyPr>
            <a:normAutofit/>
          </a:bodyPr>
          <a:lstStyle/>
          <a:p>
            <a:pPr>
              <a:lnSpc>
                <a:spcPct val="120000"/>
              </a:lnSpc>
            </a:pPr>
            <a:r>
              <a:rPr lang="en-US" sz="1600" b="1" dirty="0"/>
              <a:t>Name, Title, Where They Work</a:t>
            </a:r>
          </a:p>
          <a:p>
            <a:pPr>
              <a:lnSpc>
                <a:spcPct val="120000"/>
              </a:lnSpc>
            </a:pPr>
            <a:endParaRPr lang="en-US" sz="1600" dirty="0"/>
          </a:p>
          <a:p>
            <a:pPr>
              <a:lnSpc>
                <a:spcPct val="120000"/>
              </a:lnSpc>
            </a:pPr>
            <a:r>
              <a:rPr lang="en-US" sz="1600" b="1" dirty="0"/>
              <a:t>Responsibilities include</a:t>
            </a:r>
          </a:p>
          <a:p>
            <a:pPr>
              <a:lnSpc>
                <a:spcPct val="120000"/>
              </a:lnSpc>
            </a:pPr>
            <a:endParaRPr lang="en-US" sz="1600" b="1" dirty="0"/>
          </a:p>
          <a:p>
            <a:pPr>
              <a:lnSpc>
                <a:spcPct val="120000"/>
              </a:lnSpc>
            </a:pPr>
            <a:r>
              <a:rPr lang="en-US" sz="1600" b="1" dirty="0"/>
              <a:t>Role in buying process</a:t>
            </a:r>
          </a:p>
          <a:p>
            <a:pPr>
              <a:lnSpc>
                <a:spcPct val="120000"/>
              </a:lnSpc>
            </a:pPr>
            <a:endParaRPr lang="en-US" sz="1600" dirty="0"/>
          </a:p>
        </p:txBody>
      </p:sp>
      <p:sp>
        <p:nvSpPr>
          <p:cNvPr id="11" name="Content Placeholder 10">
            <a:extLst>
              <a:ext uri="{FF2B5EF4-FFF2-40B4-BE49-F238E27FC236}">
                <a16:creationId xmlns:a16="http://schemas.microsoft.com/office/drawing/2014/main" id="{0849476B-B3D0-4BE5-8F10-5438B53E13A3}"/>
              </a:ext>
            </a:extLst>
          </p:cNvPr>
          <p:cNvSpPr>
            <a:spLocks noGrp="1"/>
          </p:cNvSpPr>
          <p:nvPr>
            <p:ph sz="half" idx="2"/>
          </p:nvPr>
        </p:nvSpPr>
        <p:spPr>
          <a:xfrm>
            <a:off x="6096000" y="1580918"/>
            <a:ext cx="5181600" cy="4351338"/>
          </a:xfrm>
        </p:spPr>
        <p:txBody>
          <a:bodyPr>
            <a:noAutofit/>
          </a:bodyPr>
          <a:lstStyle/>
          <a:p>
            <a:pPr marL="0" indent="0">
              <a:lnSpc>
                <a:spcPct val="100000"/>
              </a:lnSpc>
              <a:buNone/>
            </a:pPr>
            <a:r>
              <a:rPr lang="en-US" sz="1800" b="1" dirty="0"/>
              <a:t>Experience:</a:t>
            </a:r>
          </a:p>
          <a:p>
            <a:pPr marL="0" indent="0">
              <a:lnSpc>
                <a:spcPct val="100000"/>
              </a:lnSpc>
              <a:buNone/>
            </a:pPr>
            <a:endParaRPr lang="en-US" sz="1800" b="1" dirty="0"/>
          </a:p>
          <a:p>
            <a:pPr marL="0" indent="0" fontAlgn="auto">
              <a:lnSpc>
                <a:spcPct val="100000"/>
              </a:lnSpc>
              <a:buNone/>
            </a:pPr>
            <a:r>
              <a:rPr lang="en-US" sz="1800" b="1" dirty="0"/>
              <a:t>Education:</a:t>
            </a:r>
          </a:p>
        </p:txBody>
      </p:sp>
      <p:sp>
        <p:nvSpPr>
          <p:cNvPr id="3" name="Footer Placeholder 2">
            <a:extLst>
              <a:ext uri="{FF2B5EF4-FFF2-40B4-BE49-F238E27FC236}">
                <a16:creationId xmlns:a16="http://schemas.microsoft.com/office/drawing/2014/main" id="{A523FA8B-3580-9A4C-9982-FC0BDE35AE03}"/>
              </a:ext>
            </a:extLst>
          </p:cNvPr>
          <p:cNvSpPr>
            <a:spLocks noGrp="1"/>
          </p:cNvSpPr>
          <p:nvPr>
            <p:ph type="ftr" sz="quarter" idx="3"/>
          </p:nvPr>
        </p:nvSpPr>
        <p:spPr/>
        <p:txBody>
          <a:bodyPr/>
          <a:lstStyle/>
          <a:p>
            <a:r>
              <a:rPr lang="en-US"/>
              <a:t>Proprietary &amp; Confidential. All rights reserved</a:t>
            </a:r>
            <a:endParaRPr lang="en-US" dirty="0"/>
          </a:p>
        </p:txBody>
      </p:sp>
      <p:sp>
        <p:nvSpPr>
          <p:cNvPr id="4" name="Slide Number Placeholder 3">
            <a:extLst>
              <a:ext uri="{FF2B5EF4-FFF2-40B4-BE49-F238E27FC236}">
                <a16:creationId xmlns:a16="http://schemas.microsoft.com/office/drawing/2014/main" id="{F3D81CE6-DDA4-0941-A7F8-806803E836B5}"/>
              </a:ext>
            </a:extLst>
          </p:cNvPr>
          <p:cNvSpPr>
            <a:spLocks noGrp="1"/>
          </p:cNvSpPr>
          <p:nvPr>
            <p:ph type="sldNum" sz="quarter" idx="4"/>
          </p:nvPr>
        </p:nvSpPr>
        <p:spPr/>
        <p:txBody>
          <a:bodyPr/>
          <a:lstStyle/>
          <a:p>
            <a:fld id="{0C787423-F450-F145-86EF-8FAF16FDB412}" type="slidenum">
              <a:rPr lang="en-US" smtClean="0"/>
              <a:pPr/>
              <a:t>16</a:t>
            </a:fld>
            <a:endParaRPr lang="en-US" dirty="0"/>
          </a:p>
        </p:txBody>
      </p:sp>
      <p:sp>
        <p:nvSpPr>
          <p:cNvPr id="6" name="Oval 5">
            <a:extLst>
              <a:ext uri="{FF2B5EF4-FFF2-40B4-BE49-F238E27FC236}">
                <a16:creationId xmlns:a16="http://schemas.microsoft.com/office/drawing/2014/main" id="{A94E0BD9-8CCE-5A06-0370-E07D451B25BD}"/>
              </a:ext>
            </a:extLst>
          </p:cNvPr>
          <p:cNvSpPr/>
          <p:nvPr/>
        </p:nvSpPr>
        <p:spPr>
          <a:xfrm>
            <a:off x="10493115" y="365125"/>
            <a:ext cx="1274164" cy="1215793"/>
          </a:xfrm>
          <a:prstGeom prst="ellipse">
            <a:avLst/>
          </a:prstGeom>
          <a:ln w="104775"/>
          <a:effectLst>
            <a:outerShdw blurRad="152400" dist="317500" dir="5400000" sx="90000" sy="-19000" rotWithShape="0">
              <a:prstClr val="black">
                <a:alpha val="15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077313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61521-74F7-17AE-9776-5326FC585747}"/>
              </a:ext>
            </a:extLst>
          </p:cNvPr>
          <p:cNvSpPr>
            <a:spLocks noGrp="1"/>
          </p:cNvSpPr>
          <p:nvPr>
            <p:ph type="title"/>
          </p:nvPr>
        </p:nvSpPr>
        <p:spPr/>
        <p:txBody>
          <a:bodyPr/>
          <a:lstStyle/>
          <a:p>
            <a:r>
              <a:rPr lang="en-US" sz="4000" dirty="0"/>
              <a:t>VP of Population Health - </a:t>
            </a:r>
            <a:r>
              <a:rPr lang="en-US" dirty="0"/>
              <a:t>Problem Definition</a:t>
            </a:r>
          </a:p>
        </p:txBody>
      </p:sp>
      <p:graphicFrame>
        <p:nvGraphicFramePr>
          <p:cNvPr id="8" name="Table 8">
            <a:extLst>
              <a:ext uri="{FF2B5EF4-FFF2-40B4-BE49-F238E27FC236}">
                <a16:creationId xmlns:a16="http://schemas.microsoft.com/office/drawing/2014/main" id="{E15CC850-CE15-F78A-A936-AEC1DFCC6606}"/>
              </a:ext>
            </a:extLst>
          </p:cNvPr>
          <p:cNvGraphicFramePr>
            <a:graphicFrameLocks noGrp="1"/>
          </p:cNvGraphicFramePr>
          <p:nvPr>
            <p:ph idx="1"/>
          </p:nvPr>
        </p:nvGraphicFramePr>
        <p:xfrm>
          <a:off x="838200" y="1365250"/>
          <a:ext cx="10515597" cy="347472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887031732"/>
                    </a:ext>
                  </a:extLst>
                </a:gridCol>
                <a:gridCol w="3505199">
                  <a:extLst>
                    <a:ext uri="{9D8B030D-6E8A-4147-A177-3AD203B41FA5}">
                      <a16:colId xmlns:a16="http://schemas.microsoft.com/office/drawing/2014/main" val="2808015715"/>
                    </a:ext>
                  </a:extLst>
                </a:gridCol>
                <a:gridCol w="3505199">
                  <a:extLst>
                    <a:ext uri="{9D8B030D-6E8A-4147-A177-3AD203B41FA5}">
                      <a16:colId xmlns:a16="http://schemas.microsoft.com/office/drawing/2014/main" val="3537698804"/>
                    </a:ext>
                  </a:extLst>
                </a:gridCol>
              </a:tblGrid>
              <a:tr h="370840">
                <a:tc>
                  <a:txBody>
                    <a:bodyPr/>
                    <a:lstStyle/>
                    <a:p>
                      <a:r>
                        <a:rPr lang="en-US" sz="1400" b="1" dirty="0">
                          <a:solidFill>
                            <a:srgbClr val="0070C0"/>
                          </a:solidFill>
                          <a:latin typeface="Avenir Next" panose="020B0503020202020204" pitchFamily="34" charset="0"/>
                        </a:rPr>
                        <a:t>Triggers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endParaRPr lang="en-US" sz="1400" b="0" dirty="0">
                        <a:solidFill>
                          <a:schemeClr val="tx1">
                            <a:lumMod val="75000"/>
                            <a:lumOff val="25000"/>
                          </a:schemeClr>
                        </a:solidFill>
                        <a:latin typeface="Avenir Next" panose="020B0503020202020204" pitchFamily="34" charset="0"/>
                      </a:endParaRPr>
                    </a:p>
                    <a:p>
                      <a:endParaRPr lang="en-US" sz="1400" dirty="0">
                        <a:latin typeface="Avenir Next" panose="020B0503020202020204" pitchFamily="34" charset="0"/>
                      </a:endParaRPr>
                    </a:p>
                  </a:txBody>
                  <a:tcPr/>
                </a:tc>
                <a:tc>
                  <a:txBody>
                    <a:bodyPr/>
                    <a:lstStyle/>
                    <a:p>
                      <a:r>
                        <a:rPr lang="en-US" sz="1400" b="1" dirty="0">
                          <a:solidFill>
                            <a:srgbClr val="0070C0"/>
                          </a:solidFill>
                          <a:latin typeface="Avenir Next" panose="020B0503020202020204" pitchFamily="34" charset="0"/>
                        </a:rPr>
                        <a:t>Intent Topics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endParaRPr lang="en-US" sz="1400" b="0" dirty="0">
                        <a:solidFill>
                          <a:schemeClr val="tx1">
                            <a:lumMod val="75000"/>
                            <a:lumOff val="25000"/>
                          </a:schemeClr>
                        </a:solidFill>
                        <a:latin typeface="Avenir Next" panose="020B0503020202020204" pitchFamily="34" charset="0"/>
                      </a:endParaRPr>
                    </a:p>
                  </a:txBody>
                  <a:tcPr/>
                </a:tc>
                <a:tc rowSpan="3">
                  <a:txBody>
                    <a:bodyPr/>
                    <a:lstStyle/>
                    <a:p>
                      <a:r>
                        <a:rPr lang="en-US" sz="1400" b="1" dirty="0">
                          <a:solidFill>
                            <a:srgbClr val="0070C0"/>
                          </a:solidFill>
                          <a:latin typeface="Avenir Next" panose="020B0503020202020204" pitchFamily="34" charset="0"/>
                        </a:rPr>
                        <a:t>Other questions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endParaRPr lang="en-US" sz="1400" b="0" dirty="0">
                        <a:solidFill>
                          <a:schemeClr val="tx1">
                            <a:lumMod val="75000"/>
                            <a:lumOff val="25000"/>
                          </a:schemeClr>
                        </a:solidFill>
                        <a:latin typeface="Avenir Next" panose="020B0503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solidFill>
                          <a:schemeClr val="tx1">
                            <a:lumMod val="75000"/>
                            <a:lumOff val="25000"/>
                          </a:schemeClr>
                        </a:solidFill>
                        <a:latin typeface="Avenir Next" panose="020B0503020202020204" pitchFamily="34" charset="0"/>
                      </a:endParaRPr>
                    </a:p>
                    <a:p>
                      <a:endParaRPr lang="en-US" sz="1400" dirty="0">
                        <a:latin typeface="Avenir Next" panose="020B0503020202020204" pitchFamily="34" charset="0"/>
                      </a:endParaRPr>
                    </a:p>
                  </a:txBody>
                  <a:tcPr/>
                </a:tc>
                <a:extLst>
                  <a:ext uri="{0D108BD9-81ED-4DB2-BD59-A6C34878D82A}">
                    <a16:rowId xmlns:a16="http://schemas.microsoft.com/office/drawing/2014/main" val="4241088931"/>
                  </a:ext>
                </a:extLst>
              </a:tr>
              <a:tr h="370840">
                <a:tc>
                  <a:txBody>
                    <a:bodyPr/>
                    <a:lstStyle/>
                    <a:p>
                      <a:r>
                        <a:rPr lang="en-US" sz="1400" b="1" dirty="0">
                          <a:solidFill>
                            <a:srgbClr val="0070C0"/>
                          </a:solidFill>
                          <a:latin typeface="Avenir Next" panose="020B0503020202020204" pitchFamily="34" charset="0"/>
                        </a:rPr>
                        <a:t>Investigation Areas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endParaRPr lang="en-US" sz="1400" dirty="0">
                        <a:latin typeface="Avenir Next" panose="020B0503020202020204" pitchFamily="34" charset="0"/>
                      </a:endParaRPr>
                    </a:p>
                  </a:txBody>
                  <a:tcPr/>
                </a:tc>
                <a:tc rowSpan="2">
                  <a:txBody>
                    <a:bodyPr/>
                    <a:lstStyle/>
                    <a:p>
                      <a:r>
                        <a:rPr lang="en-US" sz="1400" b="1" dirty="0">
                          <a:solidFill>
                            <a:srgbClr val="0070C0"/>
                          </a:solidFill>
                          <a:latin typeface="Avenir Next" panose="020B0503020202020204" pitchFamily="34" charset="0"/>
                        </a:rPr>
                        <a:t>Search Terms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endParaRPr lang="en-US" sz="1400" b="0" dirty="0">
                        <a:solidFill>
                          <a:schemeClr val="tx1">
                            <a:lumMod val="75000"/>
                            <a:lumOff val="25000"/>
                          </a:schemeClr>
                        </a:solidFill>
                        <a:latin typeface="Avenir Next" panose="020B0503020202020204" pitchFamily="34" charset="0"/>
                      </a:endParaRPr>
                    </a:p>
                  </a:txBody>
                  <a:tcPr/>
                </a:tc>
                <a:tc vMerge="1">
                  <a:txBody>
                    <a:bodyPr/>
                    <a:lstStyle/>
                    <a:p>
                      <a:r>
                        <a:rPr lang="en-US" dirty="0"/>
                        <a:t>Other questions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lumMod val="75000"/>
                              <a:lumOff val="25000"/>
                            </a:schemeClr>
                          </a:solidFill>
                          <a:latin typeface="Avenir Next" panose="020B0503020202020204" pitchFamily="34" charset="0"/>
                        </a:rPr>
                        <a:t>What’s best for our population?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lumMod val="75000"/>
                              <a:lumOff val="25000"/>
                            </a:schemeClr>
                          </a:solidFill>
                          <a:latin typeface="Avenir Next" panose="020B0503020202020204" pitchFamily="34" charset="0"/>
                        </a:rPr>
                        <a:t>What happens if we do nothing?</a:t>
                      </a:r>
                    </a:p>
                    <a:p>
                      <a:r>
                        <a:rPr lang="en-US" sz="1800" b="0" dirty="0">
                          <a:solidFill>
                            <a:schemeClr val="tx1">
                              <a:lumMod val="75000"/>
                              <a:lumOff val="25000"/>
                            </a:schemeClr>
                          </a:solidFill>
                          <a:latin typeface="Avenir Next" panose="020B0503020202020204" pitchFamily="34" charset="0"/>
                        </a:rPr>
                        <a:t>How to improve affordability and access for patients?</a:t>
                      </a:r>
                    </a:p>
                    <a:p>
                      <a:r>
                        <a:rPr lang="en-US" sz="1800" b="0" dirty="0">
                          <a:solidFill>
                            <a:schemeClr val="tx1">
                              <a:lumMod val="75000"/>
                              <a:lumOff val="25000"/>
                            </a:schemeClr>
                          </a:solidFill>
                          <a:latin typeface="Avenir Next" panose="020B0503020202020204" pitchFamily="34" charset="0"/>
                        </a:rPr>
                        <a:t>Who else has this problem?</a:t>
                      </a:r>
                    </a:p>
                    <a:p>
                      <a:r>
                        <a:rPr lang="en-US" sz="1800" b="0" dirty="0">
                          <a:solidFill>
                            <a:schemeClr val="tx1">
                              <a:lumMod val="75000"/>
                              <a:lumOff val="25000"/>
                            </a:schemeClr>
                          </a:solidFill>
                          <a:latin typeface="Avenir Next" panose="020B0503020202020204" pitchFamily="34" charset="0"/>
                        </a:rPr>
                        <a:t>Why is this problem occurring?</a:t>
                      </a:r>
                    </a:p>
                    <a:p>
                      <a:r>
                        <a:rPr lang="en-US" sz="1800" b="0" dirty="0">
                          <a:solidFill>
                            <a:schemeClr val="tx1">
                              <a:lumMod val="75000"/>
                              <a:lumOff val="25000"/>
                            </a:schemeClr>
                          </a:solidFill>
                          <a:latin typeface="Avenir Next" panose="020B0503020202020204" pitchFamily="34" charset="0"/>
                        </a:rPr>
                        <a:t>Can we solve with what we have?</a:t>
                      </a:r>
                    </a:p>
                    <a:p>
                      <a:r>
                        <a:rPr lang="en-US" sz="1800" b="0" dirty="0">
                          <a:solidFill>
                            <a:schemeClr val="tx1">
                              <a:lumMod val="75000"/>
                              <a:lumOff val="25000"/>
                            </a:schemeClr>
                          </a:solidFill>
                          <a:latin typeface="Avenir Next" panose="020B0503020202020204" pitchFamily="34" charset="0"/>
                        </a:rPr>
                        <a:t>How does this problem fit into our strategic initiatives and priorities?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lumMod val="75000"/>
                            <a:lumOff val="25000"/>
                          </a:schemeClr>
                        </a:solidFill>
                        <a:latin typeface="Avenir Next" panose="020B0503020202020204" pitchFamily="34" charset="0"/>
                      </a:endParaRPr>
                    </a:p>
                    <a:p>
                      <a:endParaRPr lang="en-US" dirty="0"/>
                    </a:p>
                  </a:txBody>
                  <a:tcPr/>
                </a:tc>
                <a:extLst>
                  <a:ext uri="{0D108BD9-81ED-4DB2-BD59-A6C34878D82A}">
                    <a16:rowId xmlns:a16="http://schemas.microsoft.com/office/drawing/2014/main" val="3075027018"/>
                  </a:ext>
                </a:extLst>
              </a:tr>
              <a:tr h="370840">
                <a:tc>
                  <a:txBody>
                    <a:bodyPr/>
                    <a:lstStyle/>
                    <a:p>
                      <a:r>
                        <a:rPr lang="en-US" sz="1400" b="1" dirty="0">
                          <a:solidFill>
                            <a:srgbClr val="0070C0"/>
                          </a:solidFill>
                          <a:latin typeface="Avenir Next" panose="020B0503020202020204" pitchFamily="34" charset="0"/>
                        </a:rPr>
                        <a:t>Information Types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vMerge="1">
                  <a:txBody>
                    <a:bodyPr/>
                    <a:lstStyle/>
                    <a:p>
                      <a:r>
                        <a:rPr lang="en-US" sz="1400" dirty="0">
                          <a:latin typeface="Avenir Next" panose="020B0503020202020204" pitchFamily="34" charset="0"/>
                        </a:rPr>
                        <a:t>Search Terms</a:t>
                      </a:r>
                    </a:p>
                    <a:p>
                      <a:pPr marL="285750" indent="-285750">
                        <a:buFont typeface="Arial" panose="020B0604020202020204" pitchFamily="34" charset="0"/>
                        <a:buChar char="•"/>
                      </a:pPr>
                      <a:r>
                        <a:rPr lang="en-US" sz="1400" dirty="0">
                          <a:latin typeface="Avenir Next" panose="020B0503020202020204" pitchFamily="34" charset="0"/>
                        </a:rPr>
                        <a:t>Patient Engagement</a:t>
                      </a:r>
                    </a:p>
                    <a:p>
                      <a:pPr marL="285750" indent="-285750">
                        <a:buFont typeface="Arial" panose="020B0604020202020204" pitchFamily="34" charset="0"/>
                        <a:buChar char="•"/>
                      </a:pPr>
                      <a:r>
                        <a:rPr lang="en-US" sz="1400" dirty="0">
                          <a:latin typeface="Avenir Next" panose="020B0503020202020204" pitchFamily="34" charset="0"/>
                        </a:rPr>
                        <a:t>Patient experience</a:t>
                      </a:r>
                    </a:p>
                    <a:p>
                      <a:pPr marL="285750" indent="-285750">
                        <a:buFont typeface="Arial" panose="020B0604020202020204" pitchFamily="34" charset="0"/>
                        <a:buChar char="•"/>
                      </a:pPr>
                      <a:r>
                        <a:rPr lang="en-US" sz="1400" dirty="0">
                          <a:latin typeface="Avenir Next" panose="020B0503020202020204" pitchFamily="34" charset="0"/>
                        </a:rPr>
                        <a:t>Chronic Care Management</a:t>
                      </a:r>
                    </a:p>
                    <a:p>
                      <a:pPr marL="285750" indent="-285750">
                        <a:buFont typeface="Arial" panose="020B0604020202020204" pitchFamily="34" charset="0"/>
                        <a:buChar char="•"/>
                      </a:pPr>
                      <a:r>
                        <a:rPr lang="en-US" sz="1400" dirty="0">
                          <a:latin typeface="Avenir Next" panose="020B0503020202020204" pitchFamily="34" charset="0"/>
                        </a:rPr>
                        <a:t>Personalized care</a:t>
                      </a:r>
                    </a:p>
                    <a:p>
                      <a:pPr marL="285750" indent="-285750">
                        <a:buFont typeface="Arial" panose="020B0604020202020204" pitchFamily="34" charset="0"/>
                        <a:buChar char="•"/>
                      </a:pPr>
                      <a:r>
                        <a:rPr lang="en-US" sz="1400" dirty="0">
                          <a:latin typeface="Avenir Next" panose="020B0503020202020204" pitchFamily="34" charset="0"/>
                        </a:rPr>
                        <a:t>RPM</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lumMod val="75000"/>
                              <a:lumOff val="25000"/>
                            </a:schemeClr>
                          </a:solidFill>
                          <a:latin typeface="Avenir Next" panose="020B0503020202020204" pitchFamily="34" charset="0"/>
                        </a:rPr>
                        <a:t>HCAHPS improvement</a:t>
                      </a:r>
                      <a:endParaRPr lang="en-US" sz="1400" dirty="0">
                        <a:latin typeface="Avenir Next" panose="020B0503020202020204" pitchFamily="34" charset="0"/>
                      </a:endParaRPr>
                    </a:p>
                    <a:p>
                      <a:pPr marL="285750" indent="-285750">
                        <a:buFont typeface="Arial" panose="020B0604020202020204" pitchFamily="34" charset="0"/>
                        <a:buChar char="•"/>
                      </a:pPr>
                      <a:endParaRPr lang="en-US" sz="1400" b="0" dirty="0">
                        <a:solidFill>
                          <a:schemeClr val="tx1">
                            <a:lumMod val="75000"/>
                            <a:lumOff val="25000"/>
                          </a:schemeClr>
                        </a:solidFill>
                        <a:latin typeface="Avenir Next" panose="020B0503020202020204" pitchFamily="34" charset="0"/>
                      </a:endParaRPr>
                    </a:p>
                  </a:txBody>
                  <a:tcPr/>
                </a:tc>
                <a:tc vMerge="1">
                  <a:txBody>
                    <a:bodyPr/>
                    <a:lstStyle/>
                    <a:p>
                      <a:endParaRPr lang="en-US" dirty="0"/>
                    </a:p>
                  </a:txBody>
                  <a:tcPr/>
                </a:tc>
                <a:extLst>
                  <a:ext uri="{0D108BD9-81ED-4DB2-BD59-A6C34878D82A}">
                    <a16:rowId xmlns:a16="http://schemas.microsoft.com/office/drawing/2014/main" val="2870173499"/>
                  </a:ext>
                </a:extLst>
              </a:tr>
            </a:tbl>
          </a:graphicData>
        </a:graphic>
      </p:graphicFrame>
      <p:sp>
        <p:nvSpPr>
          <p:cNvPr id="5" name="Footer Placeholder 4">
            <a:extLst>
              <a:ext uri="{FF2B5EF4-FFF2-40B4-BE49-F238E27FC236}">
                <a16:creationId xmlns:a16="http://schemas.microsoft.com/office/drawing/2014/main" id="{71685F4E-2743-BCD6-8EF5-E801B2454519}"/>
              </a:ext>
            </a:extLst>
          </p:cNvPr>
          <p:cNvSpPr>
            <a:spLocks noGrp="1"/>
          </p:cNvSpPr>
          <p:nvPr>
            <p:ph type="ftr" sz="quarter" idx="3"/>
          </p:nvPr>
        </p:nvSpPr>
        <p:spPr/>
        <p:txBody>
          <a:bodyPr/>
          <a:lstStyle/>
          <a:p>
            <a:r>
              <a:rPr lang="en-US"/>
              <a:t>Proprietary &amp; Confidential. All rights reserved</a:t>
            </a:r>
            <a:endParaRPr lang="en-US" dirty="0"/>
          </a:p>
        </p:txBody>
      </p:sp>
      <p:sp>
        <p:nvSpPr>
          <p:cNvPr id="6" name="Slide Number Placeholder 5">
            <a:extLst>
              <a:ext uri="{FF2B5EF4-FFF2-40B4-BE49-F238E27FC236}">
                <a16:creationId xmlns:a16="http://schemas.microsoft.com/office/drawing/2014/main" id="{880E9834-D057-DCD7-753E-6AAF73594B8A}"/>
              </a:ext>
            </a:extLst>
          </p:cNvPr>
          <p:cNvSpPr>
            <a:spLocks noGrp="1"/>
          </p:cNvSpPr>
          <p:nvPr>
            <p:ph type="sldNum" sz="quarter" idx="4"/>
          </p:nvPr>
        </p:nvSpPr>
        <p:spPr/>
        <p:txBody>
          <a:bodyPr/>
          <a:lstStyle/>
          <a:p>
            <a:fld id="{0C787423-F450-F145-86EF-8FAF16FDB412}" type="slidenum">
              <a:rPr lang="en-US" smtClean="0"/>
              <a:pPr/>
              <a:t>17</a:t>
            </a:fld>
            <a:endParaRPr lang="en-US" dirty="0"/>
          </a:p>
        </p:txBody>
      </p:sp>
    </p:spTree>
    <p:extLst>
      <p:ext uri="{BB962C8B-B14F-4D97-AF65-F5344CB8AC3E}">
        <p14:creationId xmlns:p14="http://schemas.microsoft.com/office/powerpoint/2010/main" val="3274834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EF16-3C39-3FAB-59FD-B8060B735A6C}"/>
              </a:ext>
            </a:extLst>
          </p:cNvPr>
          <p:cNvSpPr>
            <a:spLocks noGrp="1"/>
          </p:cNvSpPr>
          <p:nvPr>
            <p:ph type="title"/>
          </p:nvPr>
        </p:nvSpPr>
        <p:spPr/>
        <p:txBody>
          <a:bodyPr>
            <a:normAutofit fontScale="90000"/>
          </a:bodyPr>
          <a:lstStyle/>
          <a:p>
            <a:r>
              <a:rPr lang="en-US" dirty="0"/>
              <a:t>VP of Population Health – Solution Investigation</a:t>
            </a:r>
          </a:p>
        </p:txBody>
      </p:sp>
      <p:graphicFrame>
        <p:nvGraphicFramePr>
          <p:cNvPr id="6" name="Table 6">
            <a:extLst>
              <a:ext uri="{FF2B5EF4-FFF2-40B4-BE49-F238E27FC236}">
                <a16:creationId xmlns:a16="http://schemas.microsoft.com/office/drawing/2014/main" id="{AFEDBC12-16C0-02CB-40AC-A965E349CF13}"/>
              </a:ext>
            </a:extLst>
          </p:cNvPr>
          <p:cNvGraphicFramePr>
            <a:graphicFrameLocks noGrp="1"/>
          </p:cNvGraphicFramePr>
          <p:nvPr>
            <p:ph idx="1"/>
          </p:nvPr>
        </p:nvGraphicFramePr>
        <p:xfrm>
          <a:off x="838200" y="1365250"/>
          <a:ext cx="10515597" cy="304800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81781557"/>
                    </a:ext>
                  </a:extLst>
                </a:gridCol>
                <a:gridCol w="3505199">
                  <a:extLst>
                    <a:ext uri="{9D8B030D-6E8A-4147-A177-3AD203B41FA5}">
                      <a16:colId xmlns:a16="http://schemas.microsoft.com/office/drawing/2014/main" val="3840021998"/>
                    </a:ext>
                  </a:extLst>
                </a:gridCol>
                <a:gridCol w="3505199">
                  <a:extLst>
                    <a:ext uri="{9D8B030D-6E8A-4147-A177-3AD203B41FA5}">
                      <a16:colId xmlns:a16="http://schemas.microsoft.com/office/drawing/2014/main" val="1097239595"/>
                    </a:ext>
                  </a:extLst>
                </a:gridCol>
              </a:tblGrid>
              <a:tr h="370840">
                <a:tc>
                  <a:txBody>
                    <a:bodyPr/>
                    <a:lstStyle/>
                    <a:p>
                      <a:r>
                        <a:rPr lang="en-US" sz="1400" b="1" dirty="0">
                          <a:solidFill>
                            <a:srgbClr val="0070C0"/>
                          </a:solidFill>
                          <a:latin typeface="Avenir Next" panose="020B0503020202020204" pitchFamily="34" charset="0"/>
                        </a:rPr>
                        <a:t>Solution Factors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txBody>
                  <a:tcPr/>
                </a:tc>
                <a:tc>
                  <a:txBody>
                    <a:bodyPr/>
                    <a:lstStyle/>
                    <a:p>
                      <a:r>
                        <a:rPr lang="en-US" sz="1400" b="1" dirty="0">
                          <a:solidFill>
                            <a:srgbClr val="0070C0"/>
                          </a:solidFill>
                          <a:latin typeface="Avenir Next" panose="020B0503020202020204" pitchFamily="34" charset="0"/>
                        </a:rPr>
                        <a:t>Intent Topics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rowSpan="3">
                  <a:txBody>
                    <a:bodyPr/>
                    <a:lstStyle/>
                    <a:p>
                      <a:r>
                        <a:rPr lang="en-US" sz="1400" b="1" dirty="0">
                          <a:solidFill>
                            <a:srgbClr val="0070C0"/>
                          </a:solidFill>
                          <a:latin typeface="Avenir Next" panose="020B0503020202020204" pitchFamily="34" charset="0"/>
                        </a:rPr>
                        <a:t>Other Questions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lumMod val="75000"/>
                              <a:lumOff val="25000"/>
                            </a:schemeClr>
                          </a:solidFill>
                          <a:latin typeface="Avenir Next" panose="020B0503020202020204" pitchFamily="34" charset="0"/>
                        </a:rPr>
                        <a:t>?</a:t>
                      </a:r>
                    </a:p>
                  </a:txBody>
                  <a:tcPr/>
                </a:tc>
                <a:extLst>
                  <a:ext uri="{0D108BD9-81ED-4DB2-BD59-A6C34878D82A}">
                    <a16:rowId xmlns:a16="http://schemas.microsoft.com/office/drawing/2014/main" val="1407391358"/>
                  </a:ext>
                </a:extLst>
              </a:tr>
              <a:tr h="370840">
                <a:tc>
                  <a:txBody>
                    <a:bodyPr/>
                    <a:lstStyle/>
                    <a:p>
                      <a:r>
                        <a:rPr lang="en-US" sz="1400" b="1" dirty="0">
                          <a:solidFill>
                            <a:srgbClr val="0070C0"/>
                          </a:solidFill>
                          <a:latin typeface="Avenir Next" panose="020B0503020202020204" pitchFamily="34" charset="0"/>
                        </a:rPr>
                        <a:t>Options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rowSpan="2">
                  <a:txBody>
                    <a:bodyPr/>
                    <a:lstStyle/>
                    <a:p>
                      <a:pPr marL="0" algn="l" defTabSz="914400" rtl="0" eaLnBrk="1" latinLnBrk="0" hangingPunct="1"/>
                      <a:r>
                        <a:rPr lang="en-US" sz="1400" b="1" kern="1200" dirty="0">
                          <a:solidFill>
                            <a:srgbClr val="0070C0"/>
                          </a:solidFill>
                          <a:latin typeface="Avenir Next" panose="020B0503020202020204" pitchFamily="34" charset="0"/>
                          <a:ea typeface="+mn-ea"/>
                          <a:cs typeface="+mn-cs"/>
                        </a:rPr>
                        <a:t>Search Terms</a:t>
                      </a:r>
                    </a:p>
                    <a:p>
                      <a:pPr marL="285750" indent="-285750">
                        <a:buFont typeface="Arial" panose="020B0604020202020204" pitchFamily="34" charset="0"/>
                        <a:buChar char="•"/>
                      </a:pPr>
                      <a:r>
                        <a:rPr lang="en-US" sz="1400" dirty="0" err="1">
                          <a:latin typeface="Avenir Next" panose="020B0503020202020204" pitchFamily="34" charset="0"/>
                        </a:rPr>
                        <a:t>PatiXxxx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endParaRPr lang="en-US" sz="1400" dirty="0">
                        <a:latin typeface="Avenir Next" panose="020B0503020202020204" pitchFamily="34" charset="0"/>
                      </a:endParaRPr>
                    </a:p>
                  </a:txBody>
                  <a:tcPr/>
                </a:tc>
                <a:tc vMerge="1">
                  <a:txBody>
                    <a:bodyPr/>
                    <a:lstStyle/>
                    <a:p>
                      <a:endParaRPr lang="en-US" dirty="0"/>
                    </a:p>
                  </a:txBody>
                  <a:tcPr/>
                </a:tc>
                <a:extLst>
                  <a:ext uri="{0D108BD9-81ED-4DB2-BD59-A6C34878D82A}">
                    <a16:rowId xmlns:a16="http://schemas.microsoft.com/office/drawing/2014/main" val="950038161"/>
                  </a:ext>
                </a:extLst>
              </a:tr>
              <a:tr h="370840">
                <a:tc>
                  <a:txBody>
                    <a:bodyPr/>
                    <a:lstStyle/>
                    <a:p>
                      <a:r>
                        <a:rPr lang="en-US" sz="1400" b="1" dirty="0">
                          <a:solidFill>
                            <a:srgbClr val="0070C0"/>
                          </a:solidFill>
                          <a:latin typeface="Avenir Next" panose="020B0503020202020204" pitchFamily="34" charset="0"/>
                        </a:rPr>
                        <a:t>Information Types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3449060094"/>
                  </a:ext>
                </a:extLst>
              </a:tr>
            </a:tbl>
          </a:graphicData>
        </a:graphic>
      </p:graphicFrame>
      <p:sp>
        <p:nvSpPr>
          <p:cNvPr id="4" name="Footer Placeholder 3">
            <a:extLst>
              <a:ext uri="{FF2B5EF4-FFF2-40B4-BE49-F238E27FC236}">
                <a16:creationId xmlns:a16="http://schemas.microsoft.com/office/drawing/2014/main" id="{DF8702C1-0B8C-3C84-4EA1-CE923CB2E5B6}"/>
              </a:ext>
            </a:extLst>
          </p:cNvPr>
          <p:cNvSpPr>
            <a:spLocks noGrp="1"/>
          </p:cNvSpPr>
          <p:nvPr>
            <p:ph type="ftr" sz="quarter" idx="3"/>
          </p:nvPr>
        </p:nvSpPr>
        <p:spPr/>
        <p:txBody>
          <a:bodyPr/>
          <a:lstStyle/>
          <a:p>
            <a:r>
              <a:rPr lang="en-US"/>
              <a:t>Proprietary &amp; Confidential. All rights reserved</a:t>
            </a:r>
            <a:endParaRPr lang="en-US" dirty="0"/>
          </a:p>
        </p:txBody>
      </p:sp>
      <p:sp>
        <p:nvSpPr>
          <p:cNvPr id="5" name="Slide Number Placeholder 4">
            <a:extLst>
              <a:ext uri="{FF2B5EF4-FFF2-40B4-BE49-F238E27FC236}">
                <a16:creationId xmlns:a16="http://schemas.microsoft.com/office/drawing/2014/main" id="{D7D60007-D8E2-39E4-F31B-9BAB45C89657}"/>
              </a:ext>
            </a:extLst>
          </p:cNvPr>
          <p:cNvSpPr>
            <a:spLocks noGrp="1"/>
          </p:cNvSpPr>
          <p:nvPr>
            <p:ph type="sldNum" sz="quarter" idx="4"/>
          </p:nvPr>
        </p:nvSpPr>
        <p:spPr/>
        <p:txBody>
          <a:bodyPr/>
          <a:lstStyle/>
          <a:p>
            <a:fld id="{0C787423-F450-F145-86EF-8FAF16FDB412}" type="slidenum">
              <a:rPr lang="en-US" smtClean="0"/>
              <a:pPr/>
              <a:t>18</a:t>
            </a:fld>
            <a:endParaRPr lang="en-US" dirty="0"/>
          </a:p>
        </p:txBody>
      </p:sp>
    </p:spTree>
    <p:extLst>
      <p:ext uri="{BB962C8B-B14F-4D97-AF65-F5344CB8AC3E}">
        <p14:creationId xmlns:p14="http://schemas.microsoft.com/office/powerpoint/2010/main" val="923764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720E9-92B0-B44E-9B86-EF28158B70C9}"/>
              </a:ext>
            </a:extLst>
          </p:cNvPr>
          <p:cNvSpPr>
            <a:spLocks noGrp="1"/>
          </p:cNvSpPr>
          <p:nvPr>
            <p:ph type="title"/>
          </p:nvPr>
        </p:nvSpPr>
        <p:spPr/>
        <p:txBody>
          <a:bodyPr/>
          <a:lstStyle/>
          <a:p>
            <a:r>
              <a:rPr lang="en-US" dirty="0"/>
              <a:t>How Decisions Are Made</a:t>
            </a:r>
          </a:p>
        </p:txBody>
      </p:sp>
      <p:sp>
        <p:nvSpPr>
          <p:cNvPr id="4" name="Footer Placeholder 3">
            <a:extLst>
              <a:ext uri="{FF2B5EF4-FFF2-40B4-BE49-F238E27FC236}">
                <a16:creationId xmlns:a16="http://schemas.microsoft.com/office/drawing/2014/main" id="{295D4DB8-3285-D944-8463-8DEF5B7D9980}"/>
              </a:ext>
            </a:extLst>
          </p:cNvPr>
          <p:cNvSpPr>
            <a:spLocks noGrp="1"/>
          </p:cNvSpPr>
          <p:nvPr>
            <p:ph type="ftr" sz="quarter" idx="3"/>
          </p:nvPr>
        </p:nvSpPr>
        <p:spPr/>
        <p:txBody>
          <a:bodyPr/>
          <a:lstStyle/>
          <a:p>
            <a:r>
              <a:rPr lang="en-US"/>
              <a:t>Proprietary &amp; Confidential. All rights reserved</a:t>
            </a:r>
            <a:endParaRPr lang="en-US" dirty="0"/>
          </a:p>
        </p:txBody>
      </p:sp>
      <p:sp>
        <p:nvSpPr>
          <p:cNvPr id="5" name="Slide Number Placeholder 4">
            <a:extLst>
              <a:ext uri="{FF2B5EF4-FFF2-40B4-BE49-F238E27FC236}">
                <a16:creationId xmlns:a16="http://schemas.microsoft.com/office/drawing/2014/main" id="{C6528E01-A730-AB4F-9D38-76C34836E793}"/>
              </a:ext>
            </a:extLst>
          </p:cNvPr>
          <p:cNvSpPr>
            <a:spLocks noGrp="1"/>
          </p:cNvSpPr>
          <p:nvPr>
            <p:ph type="sldNum" sz="quarter" idx="4"/>
          </p:nvPr>
        </p:nvSpPr>
        <p:spPr>
          <a:xfrm>
            <a:off x="8610600" y="6356350"/>
            <a:ext cx="2743200" cy="365125"/>
          </a:xfrm>
        </p:spPr>
        <p:txBody>
          <a:bodyPr/>
          <a:lstStyle/>
          <a:p>
            <a:fld id="{0C787423-F450-F145-86EF-8FAF16FDB412}" type="slidenum">
              <a:rPr lang="en-US" smtClean="0"/>
              <a:pPr/>
              <a:t>1</a:t>
            </a:fld>
            <a:endParaRPr lang="en-US" dirty="0"/>
          </a:p>
        </p:txBody>
      </p:sp>
      <p:graphicFrame>
        <p:nvGraphicFramePr>
          <p:cNvPr id="6" name="Chart 5">
            <a:extLst>
              <a:ext uri="{FF2B5EF4-FFF2-40B4-BE49-F238E27FC236}">
                <a16:creationId xmlns:a16="http://schemas.microsoft.com/office/drawing/2014/main" id="{E0A3946A-2264-B44E-B82A-5F18BAF08ECF}"/>
              </a:ext>
            </a:extLst>
          </p:cNvPr>
          <p:cNvGraphicFramePr>
            <a:graphicFrameLocks/>
          </p:cNvGraphicFramePr>
          <p:nvPr/>
        </p:nvGraphicFramePr>
        <p:xfrm>
          <a:off x="902892" y="1894901"/>
          <a:ext cx="6510968" cy="382285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47983C41-B3D1-BB43-89FE-E80AD133D13D}"/>
              </a:ext>
            </a:extLst>
          </p:cNvPr>
          <p:cNvSpPr txBox="1"/>
          <p:nvPr/>
        </p:nvSpPr>
        <p:spPr>
          <a:xfrm>
            <a:off x="902892" y="1497959"/>
            <a:ext cx="6746206" cy="369332"/>
          </a:xfrm>
          <a:prstGeom prst="rect">
            <a:avLst/>
          </a:prstGeom>
          <a:noFill/>
        </p:spPr>
        <p:txBody>
          <a:bodyPr wrap="none" rtlCol="0">
            <a:spAutoFit/>
          </a:bodyPr>
          <a:lstStyle/>
          <a:p>
            <a:r>
              <a:rPr lang="en-US" dirty="0">
                <a:latin typeface="Avenir Next" panose="020B0503020202020204" pitchFamily="34" charset="0"/>
              </a:rPr>
              <a:t>Perceived difficulty of decision making at each purchase stage </a:t>
            </a:r>
          </a:p>
        </p:txBody>
      </p:sp>
      <p:sp>
        <p:nvSpPr>
          <p:cNvPr id="10" name="TextBox 9">
            <a:extLst>
              <a:ext uri="{FF2B5EF4-FFF2-40B4-BE49-F238E27FC236}">
                <a16:creationId xmlns:a16="http://schemas.microsoft.com/office/drawing/2014/main" id="{608111A9-3FCD-2949-BAD7-68BE5B8816FA}"/>
              </a:ext>
            </a:extLst>
          </p:cNvPr>
          <p:cNvSpPr txBox="1"/>
          <p:nvPr/>
        </p:nvSpPr>
        <p:spPr>
          <a:xfrm rot="16200000">
            <a:off x="-907712" y="3190176"/>
            <a:ext cx="3261323" cy="246221"/>
          </a:xfrm>
          <a:prstGeom prst="rect">
            <a:avLst/>
          </a:prstGeom>
          <a:noFill/>
        </p:spPr>
        <p:txBody>
          <a:bodyPr wrap="square" rtlCol="0">
            <a:spAutoFit/>
          </a:bodyPr>
          <a:lstStyle/>
          <a:p>
            <a:r>
              <a:rPr lang="en-US" sz="1000" dirty="0"/>
              <a:t>Percentage of respondents reporting as most difficult</a:t>
            </a:r>
          </a:p>
        </p:txBody>
      </p:sp>
      <p:sp>
        <p:nvSpPr>
          <p:cNvPr id="11" name="TextBox 10">
            <a:extLst>
              <a:ext uri="{FF2B5EF4-FFF2-40B4-BE49-F238E27FC236}">
                <a16:creationId xmlns:a16="http://schemas.microsoft.com/office/drawing/2014/main" id="{9CECF49C-92E9-5847-A09C-EBD2267FD29F}"/>
              </a:ext>
            </a:extLst>
          </p:cNvPr>
          <p:cNvSpPr txBox="1"/>
          <p:nvPr/>
        </p:nvSpPr>
        <p:spPr>
          <a:xfrm>
            <a:off x="6314435" y="5691780"/>
            <a:ext cx="1838965" cy="253916"/>
          </a:xfrm>
          <a:prstGeom prst="rect">
            <a:avLst/>
          </a:prstGeom>
          <a:noFill/>
        </p:spPr>
        <p:txBody>
          <a:bodyPr wrap="none" rtlCol="0">
            <a:spAutoFit/>
          </a:bodyPr>
          <a:lstStyle/>
          <a:p>
            <a:r>
              <a:rPr lang="en-US" sz="1050" dirty="0"/>
              <a:t>Source: CEB B2B Brand Survey</a:t>
            </a:r>
          </a:p>
        </p:txBody>
      </p:sp>
      <p:sp>
        <p:nvSpPr>
          <p:cNvPr id="13" name="Down Arrow 12">
            <a:extLst>
              <a:ext uri="{FF2B5EF4-FFF2-40B4-BE49-F238E27FC236}">
                <a16:creationId xmlns:a16="http://schemas.microsoft.com/office/drawing/2014/main" id="{AACC2600-6D31-6C40-8A35-B5B4117A9FE1}"/>
              </a:ext>
            </a:extLst>
          </p:cNvPr>
          <p:cNvSpPr/>
          <p:nvPr/>
        </p:nvSpPr>
        <p:spPr>
          <a:xfrm rot="10800000">
            <a:off x="4937112" y="3287231"/>
            <a:ext cx="274547" cy="4630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Next" panose="020B0503020202020204" pitchFamily="34" charset="0"/>
            </a:endParaRPr>
          </a:p>
        </p:txBody>
      </p:sp>
      <p:sp>
        <p:nvSpPr>
          <p:cNvPr id="14" name="TextBox 13">
            <a:extLst>
              <a:ext uri="{FF2B5EF4-FFF2-40B4-BE49-F238E27FC236}">
                <a16:creationId xmlns:a16="http://schemas.microsoft.com/office/drawing/2014/main" id="{48CAE320-CD8A-BA4A-AD3A-510D224779B8}"/>
              </a:ext>
            </a:extLst>
          </p:cNvPr>
          <p:cNvSpPr txBox="1"/>
          <p:nvPr/>
        </p:nvSpPr>
        <p:spPr>
          <a:xfrm>
            <a:off x="4366066" y="3748618"/>
            <a:ext cx="1615605" cy="523220"/>
          </a:xfrm>
          <a:prstGeom prst="rect">
            <a:avLst/>
          </a:prstGeom>
          <a:noFill/>
        </p:spPr>
        <p:txBody>
          <a:bodyPr wrap="square" rtlCol="0">
            <a:spAutoFit/>
          </a:bodyPr>
          <a:lstStyle/>
          <a:p>
            <a:pPr algn="ctr"/>
            <a:r>
              <a:rPr lang="en-US" sz="1400" dirty="0">
                <a:latin typeface="Avenir Next" panose="020B0503020202020204" pitchFamily="34" charset="0"/>
              </a:rPr>
              <a:t>When you are brought in</a:t>
            </a:r>
          </a:p>
        </p:txBody>
      </p:sp>
      <p:sp>
        <p:nvSpPr>
          <p:cNvPr id="15" name="Down Arrow 14">
            <a:extLst>
              <a:ext uri="{FF2B5EF4-FFF2-40B4-BE49-F238E27FC236}">
                <a16:creationId xmlns:a16="http://schemas.microsoft.com/office/drawing/2014/main" id="{C20ECD11-A5AB-254F-8DE6-51C9CD49DEE3}"/>
              </a:ext>
            </a:extLst>
          </p:cNvPr>
          <p:cNvSpPr/>
          <p:nvPr/>
        </p:nvSpPr>
        <p:spPr>
          <a:xfrm rot="10800000">
            <a:off x="3284582" y="3242688"/>
            <a:ext cx="238699" cy="4630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8C2579EF-1E5E-014C-818E-3DEDE575743B}"/>
              </a:ext>
            </a:extLst>
          </p:cNvPr>
          <p:cNvSpPr txBox="1"/>
          <p:nvPr/>
        </p:nvSpPr>
        <p:spPr>
          <a:xfrm>
            <a:off x="2336207" y="3704074"/>
            <a:ext cx="2334704" cy="523220"/>
          </a:xfrm>
          <a:prstGeom prst="rect">
            <a:avLst/>
          </a:prstGeom>
          <a:noFill/>
        </p:spPr>
        <p:txBody>
          <a:bodyPr wrap="square" rtlCol="0">
            <a:spAutoFit/>
          </a:bodyPr>
          <a:lstStyle/>
          <a:p>
            <a:pPr algn="ctr"/>
            <a:r>
              <a:rPr lang="en-US" sz="1400" dirty="0">
                <a:latin typeface="Avenir Next" panose="020B0503020202020204" pitchFamily="34" charset="0"/>
              </a:rPr>
              <a:t>Where you can make greatest impact</a:t>
            </a:r>
          </a:p>
        </p:txBody>
      </p:sp>
      <p:pic>
        <p:nvPicPr>
          <p:cNvPr id="19" name="Picture 18" descr="Graphical user interface&#10;&#10;Description automatically generated with low confidence">
            <a:extLst>
              <a:ext uri="{FF2B5EF4-FFF2-40B4-BE49-F238E27FC236}">
                <a16:creationId xmlns:a16="http://schemas.microsoft.com/office/drawing/2014/main" id="{A15E4BC3-CCCB-DA40-A5E2-F8CC4644CF3D}"/>
              </a:ext>
            </a:extLst>
          </p:cNvPr>
          <p:cNvPicPr>
            <a:picLocks noChangeAspect="1"/>
          </p:cNvPicPr>
          <p:nvPr/>
        </p:nvPicPr>
        <p:blipFill rotWithShape="1">
          <a:blip r:embed="rId3"/>
          <a:srcRect t="13624" r="16345" b="33307"/>
          <a:stretch/>
        </p:blipFill>
        <p:spPr>
          <a:xfrm>
            <a:off x="6486573" y="2056728"/>
            <a:ext cx="5344290" cy="1708810"/>
          </a:xfrm>
          <a:prstGeom prst="rect">
            <a:avLst/>
          </a:prstGeom>
        </p:spPr>
      </p:pic>
    </p:spTree>
    <p:extLst>
      <p:ext uri="{BB962C8B-B14F-4D97-AF65-F5344CB8AC3E}">
        <p14:creationId xmlns:p14="http://schemas.microsoft.com/office/powerpoint/2010/main" val="3711251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animBg="1"/>
      <p:bldP spid="1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EF16-3C39-3FAB-59FD-B8060B735A6C}"/>
              </a:ext>
            </a:extLst>
          </p:cNvPr>
          <p:cNvSpPr>
            <a:spLocks noGrp="1"/>
          </p:cNvSpPr>
          <p:nvPr>
            <p:ph type="title"/>
          </p:nvPr>
        </p:nvSpPr>
        <p:spPr/>
        <p:txBody>
          <a:bodyPr>
            <a:normAutofit/>
          </a:bodyPr>
          <a:lstStyle/>
          <a:p>
            <a:r>
              <a:rPr lang="en-US" dirty="0"/>
              <a:t>VP of Population Health – Vendor Evaluation</a:t>
            </a:r>
          </a:p>
        </p:txBody>
      </p:sp>
      <p:graphicFrame>
        <p:nvGraphicFramePr>
          <p:cNvPr id="6" name="Table 6">
            <a:extLst>
              <a:ext uri="{FF2B5EF4-FFF2-40B4-BE49-F238E27FC236}">
                <a16:creationId xmlns:a16="http://schemas.microsoft.com/office/drawing/2014/main" id="{AFEDBC12-16C0-02CB-40AC-A965E349CF13}"/>
              </a:ext>
            </a:extLst>
          </p:cNvPr>
          <p:cNvGraphicFramePr>
            <a:graphicFrameLocks noGrp="1"/>
          </p:cNvGraphicFramePr>
          <p:nvPr>
            <p:ph idx="1"/>
          </p:nvPr>
        </p:nvGraphicFramePr>
        <p:xfrm>
          <a:off x="838200" y="1365250"/>
          <a:ext cx="10515597" cy="295656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81781557"/>
                    </a:ext>
                  </a:extLst>
                </a:gridCol>
                <a:gridCol w="3505199">
                  <a:extLst>
                    <a:ext uri="{9D8B030D-6E8A-4147-A177-3AD203B41FA5}">
                      <a16:colId xmlns:a16="http://schemas.microsoft.com/office/drawing/2014/main" val="3840021998"/>
                    </a:ext>
                  </a:extLst>
                </a:gridCol>
                <a:gridCol w="3505199">
                  <a:extLst>
                    <a:ext uri="{9D8B030D-6E8A-4147-A177-3AD203B41FA5}">
                      <a16:colId xmlns:a16="http://schemas.microsoft.com/office/drawing/2014/main" val="1097239595"/>
                    </a:ext>
                  </a:extLst>
                </a:gridCol>
              </a:tblGrid>
              <a:tr h="370840">
                <a:tc>
                  <a:txBody>
                    <a:bodyPr/>
                    <a:lstStyle/>
                    <a:p>
                      <a:r>
                        <a:rPr lang="en-US" sz="1400" b="1" dirty="0">
                          <a:solidFill>
                            <a:srgbClr val="0070C0"/>
                          </a:solidFill>
                          <a:latin typeface="Avenir Next" panose="020B0503020202020204" pitchFamily="34" charset="0"/>
                        </a:rPr>
                        <a:t>Decision Factors and Definition</a:t>
                      </a:r>
                    </a:p>
                    <a:p>
                      <a:pPr marL="285750" indent="-285750">
                        <a:buFont typeface="Arial" panose="020B0604020202020204" pitchFamily="34" charset="0"/>
                        <a:buChar char="•"/>
                      </a:pPr>
                      <a:r>
                        <a:rPr lang="en-US" sz="1400" dirty="0" err="1">
                          <a:latin typeface="Avenir Next" panose="020B0503020202020204" pitchFamily="34" charset="0"/>
                        </a:rPr>
                        <a:t>EMXxxx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a:txBody>
                    <a:bodyPr/>
                    <a:lstStyle/>
                    <a:p>
                      <a:r>
                        <a:rPr lang="en-US" sz="1400" b="1" dirty="0">
                          <a:solidFill>
                            <a:srgbClr val="0070C0"/>
                          </a:solidFill>
                          <a:latin typeface="Avenir Next" panose="020B0503020202020204" pitchFamily="34" charset="0"/>
                        </a:rPr>
                        <a:t>Intent Topics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rowSpan="3">
                  <a:txBody>
                    <a:bodyPr/>
                    <a:lstStyle/>
                    <a:p>
                      <a:r>
                        <a:rPr lang="en-US" sz="1400" b="1" dirty="0">
                          <a:solidFill>
                            <a:srgbClr val="0070C0"/>
                          </a:solidFill>
                          <a:latin typeface="Avenir Next" panose="020B0503020202020204" pitchFamily="34" charset="0"/>
                        </a:rPr>
                        <a:t>Other Questions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extLst>
                  <a:ext uri="{0D108BD9-81ED-4DB2-BD59-A6C34878D82A}">
                    <a16:rowId xmlns:a16="http://schemas.microsoft.com/office/drawing/2014/main" val="1407391358"/>
                  </a:ext>
                </a:extLst>
              </a:tr>
              <a:tr h="370840">
                <a:tc>
                  <a:txBody>
                    <a:bodyPr/>
                    <a:lstStyle/>
                    <a:p>
                      <a:r>
                        <a:rPr lang="en-US" sz="1400" b="1" dirty="0">
                          <a:solidFill>
                            <a:srgbClr val="0070C0"/>
                          </a:solidFill>
                          <a:latin typeface="Avenir Next" panose="020B0503020202020204" pitchFamily="34" charset="0"/>
                        </a:rPr>
                        <a:t>Vendor Criteria</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rowSpan="2">
                  <a:txBody>
                    <a:bodyPr/>
                    <a:lstStyle/>
                    <a:p>
                      <a:pPr marL="0" algn="l" defTabSz="914400" rtl="0" eaLnBrk="1" latinLnBrk="0" hangingPunct="1"/>
                      <a:r>
                        <a:rPr lang="en-US" sz="1400" b="1" kern="1200" dirty="0">
                          <a:solidFill>
                            <a:srgbClr val="0070C0"/>
                          </a:solidFill>
                          <a:latin typeface="Avenir Next" panose="020B0503020202020204" pitchFamily="34" charset="0"/>
                          <a:ea typeface="+mn-ea"/>
                          <a:cs typeface="+mn-cs"/>
                        </a:rPr>
                        <a:t>Search Terms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endParaRPr lang="en-US" sz="1400" dirty="0">
                        <a:latin typeface="Avenir Next" panose="020B0503020202020204" pitchFamily="34" charset="0"/>
                      </a:endParaRPr>
                    </a:p>
                  </a:txBody>
                  <a:tcPr/>
                </a:tc>
                <a:tc vMerge="1">
                  <a:txBody>
                    <a:bodyPr/>
                    <a:lstStyle/>
                    <a:p>
                      <a:endParaRPr lang="en-US" dirty="0"/>
                    </a:p>
                  </a:txBody>
                  <a:tcPr/>
                </a:tc>
                <a:extLst>
                  <a:ext uri="{0D108BD9-81ED-4DB2-BD59-A6C34878D82A}">
                    <a16:rowId xmlns:a16="http://schemas.microsoft.com/office/drawing/2014/main" val="950038161"/>
                  </a:ext>
                </a:extLst>
              </a:tr>
              <a:tr h="370840">
                <a:tc>
                  <a:txBody>
                    <a:bodyPr/>
                    <a:lstStyle/>
                    <a:p>
                      <a:r>
                        <a:rPr lang="en-US" sz="1400" b="1" dirty="0">
                          <a:solidFill>
                            <a:srgbClr val="0070C0"/>
                          </a:solidFill>
                          <a:latin typeface="Avenir Next" panose="020B0503020202020204" pitchFamily="34" charset="0"/>
                        </a:rPr>
                        <a:t>Information Types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3449060094"/>
                  </a:ext>
                </a:extLst>
              </a:tr>
            </a:tbl>
          </a:graphicData>
        </a:graphic>
      </p:graphicFrame>
      <p:sp>
        <p:nvSpPr>
          <p:cNvPr id="4" name="Footer Placeholder 3">
            <a:extLst>
              <a:ext uri="{FF2B5EF4-FFF2-40B4-BE49-F238E27FC236}">
                <a16:creationId xmlns:a16="http://schemas.microsoft.com/office/drawing/2014/main" id="{DF8702C1-0B8C-3C84-4EA1-CE923CB2E5B6}"/>
              </a:ext>
            </a:extLst>
          </p:cNvPr>
          <p:cNvSpPr>
            <a:spLocks noGrp="1"/>
          </p:cNvSpPr>
          <p:nvPr>
            <p:ph type="ftr" sz="quarter" idx="3"/>
          </p:nvPr>
        </p:nvSpPr>
        <p:spPr/>
        <p:txBody>
          <a:bodyPr/>
          <a:lstStyle/>
          <a:p>
            <a:r>
              <a:rPr lang="en-US"/>
              <a:t>Proprietary &amp; Confidential. All rights reserved</a:t>
            </a:r>
            <a:endParaRPr lang="en-US" dirty="0"/>
          </a:p>
        </p:txBody>
      </p:sp>
      <p:sp>
        <p:nvSpPr>
          <p:cNvPr id="5" name="Slide Number Placeholder 4">
            <a:extLst>
              <a:ext uri="{FF2B5EF4-FFF2-40B4-BE49-F238E27FC236}">
                <a16:creationId xmlns:a16="http://schemas.microsoft.com/office/drawing/2014/main" id="{D7D60007-D8E2-39E4-F31B-9BAB45C89657}"/>
              </a:ext>
            </a:extLst>
          </p:cNvPr>
          <p:cNvSpPr>
            <a:spLocks noGrp="1"/>
          </p:cNvSpPr>
          <p:nvPr>
            <p:ph type="sldNum" sz="quarter" idx="4"/>
          </p:nvPr>
        </p:nvSpPr>
        <p:spPr/>
        <p:txBody>
          <a:bodyPr/>
          <a:lstStyle/>
          <a:p>
            <a:fld id="{0C787423-F450-F145-86EF-8FAF16FDB412}" type="slidenum">
              <a:rPr lang="en-US" smtClean="0"/>
              <a:pPr/>
              <a:t>19</a:t>
            </a:fld>
            <a:endParaRPr lang="en-US" dirty="0"/>
          </a:p>
        </p:txBody>
      </p:sp>
    </p:spTree>
    <p:extLst>
      <p:ext uri="{BB962C8B-B14F-4D97-AF65-F5344CB8AC3E}">
        <p14:creationId xmlns:p14="http://schemas.microsoft.com/office/powerpoint/2010/main" val="1216975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EF16-3C39-3FAB-59FD-B8060B735A6C}"/>
              </a:ext>
            </a:extLst>
          </p:cNvPr>
          <p:cNvSpPr>
            <a:spLocks noGrp="1"/>
          </p:cNvSpPr>
          <p:nvPr>
            <p:ph type="title"/>
          </p:nvPr>
        </p:nvSpPr>
        <p:spPr/>
        <p:txBody>
          <a:bodyPr>
            <a:normAutofit/>
          </a:bodyPr>
          <a:lstStyle/>
          <a:p>
            <a:r>
              <a:rPr lang="en-US" dirty="0"/>
              <a:t>VP of Population Health – Decision Making</a:t>
            </a:r>
          </a:p>
        </p:txBody>
      </p:sp>
      <p:graphicFrame>
        <p:nvGraphicFramePr>
          <p:cNvPr id="6" name="Table 6">
            <a:extLst>
              <a:ext uri="{FF2B5EF4-FFF2-40B4-BE49-F238E27FC236}">
                <a16:creationId xmlns:a16="http://schemas.microsoft.com/office/drawing/2014/main" id="{AFEDBC12-16C0-02CB-40AC-A965E349CF13}"/>
              </a:ext>
            </a:extLst>
          </p:cNvPr>
          <p:cNvGraphicFramePr>
            <a:graphicFrameLocks noGrp="1"/>
          </p:cNvGraphicFramePr>
          <p:nvPr>
            <p:ph idx="1"/>
          </p:nvPr>
        </p:nvGraphicFramePr>
        <p:xfrm>
          <a:off x="838200" y="1365250"/>
          <a:ext cx="10515597" cy="238252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81781557"/>
                    </a:ext>
                  </a:extLst>
                </a:gridCol>
                <a:gridCol w="3505199">
                  <a:extLst>
                    <a:ext uri="{9D8B030D-6E8A-4147-A177-3AD203B41FA5}">
                      <a16:colId xmlns:a16="http://schemas.microsoft.com/office/drawing/2014/main" val="3840021998"/>
                    </a:ext>
                  </a:extLst>
                </a:gridCol>
                <a:gridCol w="3505199">
                  <a:extLst>
                    <a:ext uri="{9D8B030D-6E8A-4147-A177-3AD203B41FA5}">
                      <a16:colId xmlns:a16="http://schemas.microsoft.com/office/drawing/2014/main" val="1097239595"/>
                    </a:ext>
                  </a:extLst>
                </a:gridCol>
              </a:tblGrid>
              <a:tr h="370840">
                <a:tc rowSpan="2">
                  <a:txBody>
                    <a:bodyPr/>
                    <a:lstStyle/>
                    <a:p>
                      <a:r>
                        <a:rPr lang="en-US" sz="1400" b="1" dirty="0">
                          <a:solidFill>
                            <a:srgbClr val="0070C0"/>
                          </a:solidFill>
                          <a:latin typeface="Avenir Next" panose="020B0503020202020204" pitchFamily="34" charset="0"/>
                        </a:rPr>
                        <a:t>Decision Criteria</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a:txBody>
                    <a:bodyPr/>
                    <a:lstStyle/>
                    <a:p>
                      <a:r>
                        <a:rPr lang="en-US" sz="1400" b="1" dirty="0">
                          <a:solidFill>
                            <a:srgbClr val="0070C0"/>
                          </a:solidFill>
                          <a:latin typeface="Avenir Next" panose="020B0503020202020204" pitchFamily="34" charset="0"/>
                        </a:rPr>
                        <a:t>Intent Topics</a:t>
                      </a:r>
                    </a:p>
                  </a:txBody>
                  <a:tcPr/>
                </a:tc>
                <a:tc rowSpan="3">
                  <a:txBody>
                    <a:bodyPr/>
                    <a:lstStyle/>
                    <a:p>
                      <a:r>
                        <a:rPr lang="en-US" sz="1400" b="1" dirty="0">
                          <a:solidFill>
                            <a:srgbClr val="0070C0"/>
                          </a:solidFill>
                          <a:latin typeface="Avenir Next" panose="020B0503020202020204" pitchFamily="34" charset="0"/>
                        </a:rPr>
                        <a:t>Other Questions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extLst>
                  <a:ext uri="{0D108BD9-81ED-4DB2-BD59-A6C34878D82A}">
                    <a16:rowId xmlns:a16="http://schemas.microsoft.com/office/drawing/2014/main" val="1407391358"/>
                  </a:ext>
                </a:extLst>
              </a:tr>
              <a:tr h="370840">
                <a:tc vMerge="1">
                  <a:txBody>
                    <a:bodyPr/>
                    <a:lstStyle/>
                    <a:p>
                      <a:endParaRPr lang="en-US" sz="1400" b="0" dirty="0">
                        <a:solidFill>
                          <a:schemeClr val="tx1">
                            <a:lumMod val="75000"/>
                            <a:lumOff val="25000"/>
                          </a:schemeClr>
                        </a:solidFill>
                        <a:latin typeface="Avenir Next" panose="020B0503020202020204" pitchFamily="34" charset="0"/>
                      </a:endParaRPr>
                    </a:p>
                  </a:txBody>
                  <a:tcPr/>
                </a:tc>
                <a:tc rowSpan="2">
                  <a:txBody>
                    <a:bodyPr/>
                    <a:lstStyle/>
                    <a:p>
                      <a:pPr marL="0" algn="l" defTabSz="914400" rtl="0" eaLnBrk="1" latinLnBrk="0" hangingPunct="1"/>
                      <a:r>
                        <a:rPr lang="en-US" sz="1400" b="1" kern="1200" dirty="0">
                          <a:solidFill>
                            <a:srgbClr val="0070C0"/>
                          </a:solidFill>
                          <a:latin typeface="Avenir Next" panose="020B0503020202020204" pitchFamily="34" charset="0"/>
                          <a:ea typeface="+mn-ea"/>
                          <a:cs typeface="+mn-cs"/>
                        </a:rPr>
                        <a:t>Search Terms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endParaRPr lang="en-US" sz="1400" dirty="0">
                        <a:latin typeface="Avenir Next" panose="020B0503020202020204" pitchFamily="34" charset="0"/>
                      </a:endParaRPr>
                    </a:p>
                  </a:txBody>
                  <a:tcPr/>
                </a:tc>
                <a:tc vMerge="1">
                  <a:txBody>
                    <a:bodyPr/>
                    <a:lstStyle/>
                    <a:p>
                      <a:endParaRPr lang="en-US" dirty="0"/>
                    </a:p>
                  </a:txBody>
                  <a:tcPr/>
                </a:tc>
                <a:extLst>
                  <a:ext uri="{0D108BD9-81ED-4DB2-BD59-A6C34878D82A}">
                    <a16:rowId xmlns:a16="http://schemas.microsoft.com/office/drawing/2014/main" val="950038161"/>
                  </a:ext>
                </a:extLst>
              </a:tr>
              <a:tr h="370840">
                <a:tc>
                  <a:txBody>
                    <a:bodyPr/>
                    <a:lstStyle/>
                    <a:p>
                      <a:r>
                        <a:rPr lang="en-US" sz="1400" b="1" dirty="0">
                          <a:solidFill>
                            <a:srgbClr val="0070C0"/>
                          </a:solidFill>
                          <a:latin typeface="Avenir Next" panose="020B0503020202020204" pitchFamily="34" charset="0"/>
                        </a:rPr>
                        <a:t>Information Types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3449060094"/>
                  </a:ext>
                </a:extLst>
              </a:tr>
            </a:tbl>
          </a:graphicData>
        </a:graphic>
      </p:graphicFrame>
      <p:sp>
        <p:nvSpPr>
          <p:cNvPr id="4" name="Footer Placeholder 3">
            <a:extLst>
              <a:ext uri="{FF2B5EF4-FFF2-40B4-BE49-F238E27FC236}">
                <a16:creationId xmlns:a16="http://schemas.microsoft.com/office/drawing/2014/main" id="{DF8702C1-0B8C-3C84-4EA1-CE923CB2E5B6}"/>
              </a:ext>
            </a:extLst>
          </p:cNvPr>
          <p:cNvSpPr>
            <a:spLocks noGrp="1"/>
          </p:cNvSpPr>
          <p:nvPr>
            <p:ph type="ftr" sz="quarter" idx="3"/>
          </p:nvPr>
        </p:nvSpPr>
        <p:spPr/>
        <p:txBody>
          <a:bodyPr/>
          <a:lstStyle/>
          <a:p>
            <a:r>
              <a:rPr lang="en-US"/>
              <a:t>Proprietary &amp; Confidential. All rights reserved</a:t>
            </a:r>
            <a:endParaRPr lang="en-US" dirty="0"/>
          </a:p>
        </p:txBody>
      </p:sp>
      <p:sp>
        <p:nvSpPr>
          <p:cNvPr id="5" name="Slide Number Placeholder 4">
            <a:extLst>
              <a:ext uri="{FF2B5EF4-FFF2-40B4-BE49-F238E27FC236}">
                <a16:creationId xmlns:a16="http://schemas.microsoft.com/office/drawing/2014/main" id="{D7D60007-D8E2-39E4-F31B-9BAB45C89657}"/>
              </a:ext>
            </a:extLst>
          </p:cNvPr>
          <p:cNvSpPr>
            <a:spLocks noGrp="1"/>
          </p:cNvSpPr>
          <p:nvPr>
            <p:ph type="sldNum" sz="quarter" idx="4"/>
          </p:nvPr>
        </p:nvSpPr>
        <p:spPr/>
        <p:txBody>
          <a:bodyPr/>
          <a:lstStyle/>
          <a:p>
            <a:fld id="{0C787423-F450-F145-86EF-8FAF16FDB412}" type="slidenum">
              <a:rPr lang="en-US" smtClean="0"/>
              <a:pPr/>
              <a:t>20</a:t>
            </a:fld>
            <a:endParaRPr lang="en-US" dirty="0"/>
          </a:p>
        </p:txBody>
      </p:sp>
    </p:spTree>
    <p:extLst>
      <p:ext uri="{BB962C8B-B14F-4D97-AF65-F5344CB8AC3E}">
        <p14:creationId xmlns:p14="http://schemas.microsoft.com/office/powerpoint/2010/main" val="180348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F65D4-C0D9-9C48-87BE-61B679A7477A}"/>
              </a:ext>
            </a:extLst>
          </p:cNvPr>
          <p:cNvSpPr>
            <a:spLocks noGrp="1"/>
          </p:cNvSpPr>
          <p:nvPr>
            <p:ph type="title"/>
          </p:nvPr>
        </p:nvSpPr>
        <p:spPr>
          <a:xfrm>
            <a:off x="838200" y="365125"/>
            <a:ext cx="8974540" cy="1325563"/>
          </a:xfrm>
        </p:spPr>
        <p:txBody>
          <a:bodyPr>
            <a:normAutofit/>
          </a:bodyPr>
          <a:lstStyle/>
          <a:p>
            <a:pPr algn="l"/>
            <a:r>
              <a:rPr lang="en-US" sz="4000" dirty="0"/>
              <a:t>Persona: Role</a:t>
            </a:r>
          </a:p>
        </p:txBody>
      </p:sp>
      <p:sp>
        <p:nvSpPr>
          <p:cNvPr id="5" name="Content Placeholder 4">
            <a:extLst>
              <a:ext uri="{FF2B5EF4-FFF2-40B4-BE49-F238E27FC236}">
                <a16:creationId xmlns:a16="http://schemas.microsoft.com/office/drawing/2014/main" id="{DBCDCAD8-E96F-EC6F-616F-F4E68226ADDA}"/>
              </a:ext>
            </a:extLst>
          </p:cNvPr>
          <p:cNvSpPr>
            <a:spLocks noGrp="1"/>
          </p:cNvSpPr>
          <p:nvPr>
            <p:ph sz="half" idx="1"/>
          </p:nvPr>
        </p:nvSpPr>
        <p:spPr/>
        <p:txBody>
          <a:bodyPr>
            <a:normAutofit/>
          </a:bodyPr>
          <a:lstStyle/>
          <a:p>
            <a:pPr>
              <a:lnSpc>
                <a:spcPct val="120000"/>
              </a:lnSpc>
            </a:pPr>
            <a:r>
              <a:rPr lang="en-US" sz="1600" b="1" dirty="0"/>
              <a:t>Name, Title, Where They Work</a:t>
            </a:r>
          </a:p>
          <a:p>
            <a:pPr>
              <a:lnSpc>
                <a:spcPct val="120000"/>
              </a:lnSpc>
            </a:pPr>
            <a:endParaRPr lang="en-US" sz="1600" dirty="0"/>
          </a:p>
          <a:p>
            <a:pPr>
              <a:lnSpc>
                <a:spcPct val="120000"/>
              </a:lnSpc>
            </a:pPr>
            <a:r>
              <a:rPr lang="en-US" sz="1600" b="1" dirty="0"/>
              <a:t>Responsibilities include</a:t>
            </a:r>
          </a:p>
          <a:p>
            <a:pPr>
              <a:lnSpc>
                <a:spcPct val="120000"/>
              </a:lnSpc>
            </a:pPr>
            <a:endParaRPr lang="en-US" sz="1600" b="1" dirty="0"/>
          </a:p>
          <a:p>
            <a:pPr>
              <a:lnSpc>
                <a:spcPct val="120000"/>
              </a:lnSpc>
            </a:pPr>
            <a:r>
              <a:rPr lang="en-US" sz="1600" b="1" dirty="0"/>
              <a:t>Role in buying process</a:t>
            </a:r>
          </a:p>
          <a:p>
            <a:pPr>
              <a:lnSpc>
                <a:spcPct val="120000"/>
              </a:lnSpc>
            </a:pPr>
            <a:endParaRPr lang="en-US" sz="1600" dirty="0"/>
          </a:p>
        </p:txBody>
      </p:sp>
      <p:sp>
        <p:nvSpPr>
          <p:cNvPr id="11" name="Content Placeholder 10">
            <a:extLst>
              <a:ext uri="{FF2B5EF4-FFF2-40B4-BE49-F238E27FC236}">
                <a16:creationId xmlns:a16="http://schemas.microsoft.com/office/drawing/2014/main" id="{0849476B-B3D0-4BE5-8F10-5438B53E13A3}"/>
              </a:ext>
            </a:extLst>
          </p:cNvPr>
          <p:cNvSpPr>
            <a:spLocks noGrp="1"/>
          </p:cNvSpPr>
          <p:nvPr>
            <p:ph sz="half" idx="2"/>
          </p:nvPr>
        </p:nvSpPr>
        <p:spPr>
          <a:xfrm>
            <a:off x="6096000" y="1580918"/>
            <a:ext cx="5181600" cy="4351338"/>
          </a:xfrm>
        </p:spPr>
        <p:txBody>
          <a:bodyPr>
            <a:noAutofit/>
          </a:bodyPr>
          <a:lstStyle/>
          <a:p>
            <a:pPr marL="0" indent="0">
              <a:lnSpc>
                <a:spcPct val="100000"/>
              </a:lnSpc>
              <a:buNone/>
            </a:pPr>
            <a:r>
              <a:rPr lang="en-US" sz="1800" b="1" dirty="0"/>
              <a:t>Experience:</a:t>
            </a:r>
          </a:p>
          <a:p>
            <a:pPr marL="0" indent="0">
              <a:lnSpc>
                <a:spcPct val="100000"/>
              </a:lnSpc>
              <a:buNone/>
            </a:pPr>
            <a:endParaRPr lang="en-US" sz="1800" b="1" dirty="0"/>
          </a:p>
          <a:p>
            <a:pPr marL="0" indent="0" fontAlgn="auto">
              <a:lnSpc>
                <a:spcPct val="100000"/>
              </a:lnSpc>
              <a:buNone/>
            </a:pPr>
            <a:r>
              <a:rPr lang="en-US" sz="1800" b="1" dirty="0"/>
              <a:t>Education:</a:t>
            </a:r>
          </a:p>
        </p:txBody>
      </p:sp>
      <p:sp>
        <p:nvSpPr>
          <p:cNvPr id="3" name="Footer Placeholder 2">
            <a:extLst>
              <a:ext uri="{FF2B5EF4-FFF2-40B4-BE49-F238E27FC236}">
                <a16:creationId xmlns:a16="http://schemas.microsoft.com/office/drawing/2014/main" id="{A523FA8B-3580-9A4C-9982-FC0BDE35AE03}"/>
              </a:ext>
            </a:extLst>
          </p:cNvPr>
          <p:cNvSpPr>
            <a:spLocks noGrp="1"/>
          </p:cNvSpPr>
          <p:nvPr>
            <p:ph type="ftr" sz="quarter" idx="3"/>
          </p:nvPr>
        </p:nvSpPr>
        <p:spPr/>
        <p:txBody>
          <a:bodyPr/>
          <a:lstStyle/>
          <a:p>
            <a:r>
              <a:rPr lang="en-US"/>
              <a:t>Proprietary &amp; Confidential. All rights reserved</a:t>
            </a:r>
            <a:endParaRPr lang="en-US" dirty="0"/>
          </a:p>
        </p:txBody>
      </p:sp>
      <p:sp>
        <p:nvSpPr>
          <p:cNvPr id="4" name="Slide Number Placeholder 3">
            <a:extLst>
              <a:ext uri="{FF2B5EF4-FFF2-40B4-BE49-F238E27FC236}">
                <a16:creationId xmlns:a16="http://schemas.microsoft.com/office/drawing/2014/main" id="{F3D81CE6-DDA4-0941-A7F8-806803E836B5}"/>
              </a:ext>
            </a:extLst>
          </p:cNvPr>
          <p:cNvSpPr>
            <a:spLocks noGrp="1"/>
          </p:cNvSpPr>
          <p:nvPr>
            <p:ph type="sldNum" sz="quarter" idx="4"/>
          </p:nvPr>
        </p:nvSpPr>
        <p:spPr/>
        <p:txBody>
          <a:bodyPr/>
          <a:lstStyle/>
          <a:p>
            <a:fld id="{0C787423-F450-F145-86EF-8FAF16FDB412}" type="slidenum">
              <a:rPr lang="en-US" smtClean="0"/>
              <a:pPr/>
              <a:t>21</a:t>
            </a:fld>
            <a:endParaRPr lang="en-US" dirty="0"/>
          </a:p>
        </p:txBody>
      </p:sp>
      <p:sp>
        <p:nvSpPr>
          <p:cNvPr id="6" name="Oval 5">
            <a:extLst>
              <a:ext uri="{FF2B5EF4-FFF2-40B4-BE49-F238E27FC236}">
                <a16:creationId xmlns:a16="http://schemas.microsoft.com/office/drawing/2014/main" id="{A94E0BD9-8CCE-5A06-0370-E07D451B25BD}"/>
              </a:ext>
            </a:extLst>
          </p:cNvPr>
          <p:cNvSpPr/>
          <p:nvPr/>
        </p:nvSpPr>
        <p:spPr>
          <a:xfrm>
            <a:off x="10493115" y="365125"/>
            <a:ext cx="1274164" cy="1215793"/>
          </a:xfrm>
          <a:prstGeom prst="ellipse">
            <a:avLst/>
          </a:prstGeom>
          <a:ln w="104775"/>
          <a:effectLst>
            <a:outerShdw blurRad="152400" dist="317500" dir="5400000" sx="90000" sy="-19000" rotWithShape="0">
              <a:prstClr val="black">
                <a:alpha val="15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187079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61521-74F7-17AE-9776-5326FC585747}"/>
              </a:ext>
            </a:extLst>
          </p:cNvPr>
          <p:cNvSpPr>
            <a:spLocks noGrp="1"/>
          </p:cNvSpPr>
          <p:nvPr>
            <p:ph type="title"/>
          </p:nvPr>
        </p:nvSpPr>
        <p:spPr/>
        <p:txBody>
          <a:bodyPr/>
          <a:lstStyle/>
          <a:p>
            <a:r>
              <a:rPr lang="en-US" sz="4000" dirty="0"/>
              <a:t>VP of Population Health - </a:t>
            </a:r>
            <a:r>
              <a:rPr lang="en-US" dirty="0"/>
              <a:t>Problem Definition</a:t>
            </a:r>
          </a:p>
        </p:txBody>
      </p:sp>
      <p:graphicFrame>
        <p:nvGraphicFramePr>
          <p:cNvPr id="8" name="Table 8">
            <a:extLst>
              <a:ext uri="{FF2B5EF4-FFF2-40B4-BE49-F238E27FC236}">
                <a16:creationId xmlns:a16="http://schemas.microsoft.com/office/drawing/2014/main" id="{E15CC850-CE15-F78A-A936-AEC1DFCC6606}"/>
              </a:ext>
            </a:extLst>
          </p:cNvPr>
          <p:cNvGraphicFramePr>
            <a:graphicFrameLocks noGrp="1"/>
          </p:cNvGraphicFramePr>
          <p:nvPr>
            <p:ph idx="1"/>
          </p:nvPr>
        </p:nvGraphicFramePr>
        <p:xfrm>
          <a:off x="838200" y="1365250"/>
          <a:ext cx="10515597" cy="347472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887031732"/>
                    </a:ext>
                  </a:extLst>
                </a:gridCol>
                <a:gridCol w="3505199">
                  <a:extLst>
                    <a:ext uri="{9D8B030D-6E8A-4147-A177-3AD203B41FA5}">
                      <a16:colId xmlns:a16="http://schemas.microsoft.com/office/drawing/2014/main" val="2808015715"/>
                    </a:ext>
                  </a:extLst>
                </a:gridCol>
                <a:gridCol w="3505199">
                  <a:extLst>
                    <a:ext uri="{9D8B030D-6E8A-4147-A177-3AD203B41FA5}">
                      <a16:colId xmlns:a16="http://schemas.microsoft.com/office/drawing/2014/main" val="3537698804"/>
                    </a:ext>
                  </a:extLst>
                </a:gridCol>
              </a:tblGrid>
              <a:tr h="370840">
                <a:tc>
                  <a:txBody>
                    <a:bodyPr/>
                    <a:lstStyle/>
                    <a:p>
                      <a:r>
                        <a:rPr lang="en-US" sz="1400" b="1" dirty="0">
                          <a:solidFill>
                            <a:srgbClr val="0070C0"/>
                          </a:solidFill>
                          <a:latin typeface="Avenir Next" panose="020B0503020202020204" pitchFamily="34" charset="0"/>
                        </a:rPr>
                        <a:t>Triggers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endParaRPr lang="en-US" sz="1400" b="0" dirty="0">
                        <a:solidFill>
                          <a:schemeClr val="tx1">
                            <a:lumMod val="75000"/>
                            <a:lumOff val="25000"/>
                          </a:schemeClr>
                        </a:solidFill>
                        <a:latin typeface="Avenir Next" panose="020B0503020202020204" pitchFamily="34" charset="0"/>
                      </a:endParaRPr>
                    </a:p>
                    <a:p>
                      <a:endParaRPr lang="en-US" sz="1400" dirty="0">
                        <a:latin typeface="Avenir Next" panose="020B0503020202020204" pitchFamily="34" charset="0"/>
                      </a:endParaRPr>
                    </a:p>
                  </a:txBody>
                  <a:tcPr/>
                </a:tc>
                <a:tc>
                  <a:txBody>
                    <a:bodyPr/>
                    <a:lstStyle/>
                    <a:p>
                      <a:r>
                        <a:rPr lang="en-US" sz="1400" b="1" dirty="0">
                          <a:solidFill>
                            <a:srgbClr val="0070C0"/>
                          </a:solidFill>
                          <a:latin typeface="Avenir Next" panose="020B0503020202020204" pitchFamily="34" charset="0"/>
                        </a:rPr>
                        <a:t>Intent Topics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endParaRPr lang="en-US" sz="1400" b="0" dirty="0">
                        <a:solidFill>
                          <a:schemeClr val="tx1">
                            <a:lumMod val="75000"/>
                            <a:lumOff val="25000"/>
                          </a:schemeClr>
                        </a:solidFill>
                        <a:latin typeface="Avenir Next" panose="020B0503020202020204" pitchFamily="34" charset="0"/>
                      </a:endParaRPr>
                    </a:p>
                  </a:txBody>
                  <a:tcPr/>
                </a:tc>
                <a:tc rowSpan="3">
                  <a:txBody>
                    <a:bodyPr/>
                    <a:lstStyle/>
                    <a:p>
                      <a:r>
                        <a:rPr lang="en-US" sz="1400" b="1" dirty="0">
                          <a:solidFill>
                            <a:srgbClr val="0070C0"/>
                          </a:solidFill>
                          <a:latin typeface="Avenir Next" panose="020B0503020202020204" pitchFamily="34" charset="0"/>
                        </a:rPr>
                        <a:t>Other questions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endParaRPr lang="en-US" sz="1400" b="0" dirty="0">
                        <a:solidFill>
                          <a:schemeClr val="tx1">
                            <a:lumMod val="75000"/>
                            <a:lumOff val="25000"/>
                          </a:schemeClr>
                        </a:solidFill>
                        <a:latin typeface="Avenir Next" panose="020B0503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solidFill>
                          <a:schemeClr val="tx1">
                            <a:lumMod val="75000"/>
                            <a:lumOff val="25000"/>
                          </a:schemeClr>
                        </a:solidFill>
                        <a:latin typeface="Avenir Next" panose="020B0503020202020204" pitchFamily="34" charset="0"/>
                      </a:endParaRPr>
                    </a:p>
                    <a:p>
                      <a:endParaRPr lang="en-US" sz="1400" dirty="0">
                        <a:latin typeface="Avenir Next" panose="020B0503020202020204" pitchFamily="34" charset="0"/>
                      </a:endParaRPr>
                    </a:p>
                  </a:txBody>
                  <a:tcPr/>
                </a:tc>
                <a:extLst>
                  <a:ext uri="{0D108BD9-81ED-4DB2-BD59-A6C34878D82A}">
                    <a16:rowId xmlns:a16="http://schemas.microsoft.com/office/drawing/2014/main" val="4241088931"/>
                  </a:ext>
                </a:extLst>
              </a:tr>
              <a:tr h="370840">
                <a:tc>
                  <a:txBody>
                    <a:bodyPr/>
                    <a:lstStyle/>
                    <a:p>
                      <a:r>
                        <a:rPr lang="en-US" sz="1400" b="1" dirty="0">
                          <a:solidFill>
                            <a:srgbClr val="0070C0"/>
                          </a:solidFill>
                          <a:latin typeface="Avenir Next" panose="020B0503020202020204" pitchFamily="34" charset="0"/>
                        </a:rPr>
                        <a:t>Investigation Areas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endParaRPr lang="en-US" sz="1400" dirty="0">
                        <a:latin typeface="Avenir Next" panose="020B0503020202020204" pitchFamily="34" charset="0"/>
                      </a:endParaRPr>
                    </a:p>
                  </a:txBody>
                  <a:tcPr/>
                </a:tc>
                <a:tc rowSpan="2">
                  <a:txBody>
                    <a:bodyPr/>
                    <a:lstStyle/>
                    <a:p>
                      <a:r>
                        <a:rPr lang="en-US" sz="1400" b="1" dirty="0">
                          <a:solidFill>
                            <a:srgbClr val="0070C0"/>
                          </a:solidFill>
                          <a:latin typeface="Avenir Next" panose="020B0503020202020204" pitchFamily="34" charset="0"/>
                        </a:rPr>
                        <a:t>Search Terms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endParaRPr lang="en-US" sz="1400" b="0" dirty="0">
                        <a:solidFill>
                          <a:schemeClr val="tx1">
                            <a:lumMod val="75000"/>
                            <a:lumOff val="25000"/>
                          </a:schemeClr>
                        </a:solidFill>
                        <a:latin typeface="Avenir Next" panose="020B0503020202020204" pitchFamily="34" charset="0"/>
                      </a:endParaRPr>
                    </a:p>
                  </a:txBody>
                  <a:tcPr/>
                </a:tc>
                <a:tc vMerge="1">
                  <a:txBody>
                    <a:bodyPr/>
                    <a:lstStyle/>
                    <a:p>
                      <a:r>
                        <a:rPr lang="en-US" dirty="0"/>
                        <a:t>Other questions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lumMod val="75000"/>
                              <a:lumOff val="25000"/>
                            </a:schemeClr>
                          </a:solidFill>
                          <a:latin typeface="Avenir Next" panose="020B0503020202020204" pitchFamily="34" charset="0"/>
                        </a:rPr>
                        <a:t>What’s best for our population?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lumMod val="75000"/>
                              <a:lumOff val="25000"/>
                            </a:schemeClr>
                          </a:solidFill>
                          <a:latin typeface="Avenir Next" panose="020B0503020202020204" pitchFamily="34" charset="0"/>
                        </a:rPr>
                        <a:t>What happens if we do nothing?</a:t>
                      </a:r>
                    </a:p>
                    <a:p>
                      <a:r>
                        <a:rPr lang="en-US" sz="1800" b="0" dirty="0">
                          <a:solidFill>
                            <a:schemeClr val="tx1">
                              <a:lumMod val="75000"/>
                              <a:lumOff val="25000"/>
                            </a:schemeClr>
                          </a:solidFill>
                          <a:latin typeface="Avenir Next" panose="020B0503020202020204" pitchFamily="34" charset="0"/>
                        </a:rPr>
                        <a:t>How to improve affordability and access for patients?</a:t>
                      </a:r>
                    </a:p>
                    <a:p>
                      <a:r>
                        <a:rPr lang="en-US" sz="1800" b="0" dirty="0">
                          <a:solidFill>
                            <a:schemeClr val="tx1">
                              <a:lumMod val="75000"/>
                              <a:lumOff val="25000"/>
                            </a:schemeClr>
                          </a:solidFill>
                          <a:latin typeface="Avenir Next" panose="020B0503020202020204" pitchFamily="34" charset="0"/>
                        </a:rPr>
                        <a:t>Who else has this problem?</a:t>
                      </a:r>
                    </a:p>
                    <a:p>
                      <a:r>
                        <a:rPr lang="en-US" sz="1800" b="0" dirty="0">
                          <a:solidFill>
                            <a:schemeClr val="tx1">
                              <a:lumMod val="75000"/>
                              <a:lumOff val="25000"/>
                            </a:schemeClr>
                          </a:solidFill>
                          <a:latin typeface="Avenir Next" panose="020B0503020202020204" pitchFamily="34" charset="0"/>
                        </a:rPr>
                        <a:t>Why is this problem occurring?</a:t>
                      </a:r>
                    </a:p>
                    <a:p>
                      <a:r>
                        <a:rPr lang="en-US" sz="1800" b="0" dirty="0">
                          <a:solidFill>
                            <a:schemeClr val="tx1">
                              <a:lumMod val="75000"/>
                              <a:lumOff val="25000"/>
                            </a:schemeClr>
                          </a:solidFill>
                          <a:latin typeface="Avenir Next" panose="020B0503020202020204" pitchFamily="34" charset="0"/>
                        </a:rPr>
                        <a:t>Can we solve with what we have?</a:t>
                      </a:r>
                    </a:p>
                    <a:p>
                      <a:r>
                        <a:rPr lang="en-US" sz="1800" b="0" dirty="0">
                          <a:solidFill>
                            <a:schemeClr val="tx1">
                              <a:lumMod val="75000"/>
                              <a:lumOff val="25000"/>
                            </a:schemeClr>
                          </a:solidFill>
                          <a:latin typeface="Avenir Next" panose="020B0503020202020204" pitchFamily="34" charset="0"/>
                        </a:rPr>
                        <a:t>How does this problem fit into our strategic initiatives and priorities?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lumMod val="75000"/>
                            <a:lumOff val="25000"/>
                          </a:schemeClr>
                        </a:solidFill>
                        <a:latin typeface="Avenir Next" panose="020B0503020202020204" pitchFamily="34" charset="0"/>
                      </a:endParaRPr>
                    </a:p>
                    <a:p>
                      <a:endParaRPr lang="en-US" dirty="0"/>
                    </a:p>
                  </a:txBody>
                  <a:tcPr/>
                </a:tc>
                <a:extLst>
                  <a:ext uri="{0D108BD9-81ED-4DB2-BD59-A6C34878D82A}">
                    <a16:rowId xmlns:a16="http://schemas.microsoft.com/office/drawing/2014/main" val="3075027018"/>
                  </a:ext>
                </a:extLst>
              </a:tr>
              <a:tr h="370840">
                <a:tc>
                  <a:txBody>
                    <a:bodyPr/>
                    <a:lstStyle/>
                    <a:p>
                      <a:r>
                        <a:rPr lang="en-US" sz="1400" b="1" dirty="0">
                          <a:solidFill>
                            <a:srgbClr val="0070C0"/>
                          </a:solidFill>
                          <a:latin typeface="Avenir Next" panose="020B0503020202020204" pitchFamily="34" charset="0"/>
                        </a:rPr>
                        <a:t>Information Types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vMerge="1">
                  <a:txBody>
                    <a:bodyPr/>
                    <a:lstStyle/>
                    <a:p>
                      <a:r>
                        <a:rPr lang="en-US" sz="1400" dirty="0">
                          <a:latin typeface="Avenir Next" panose="020B0503020202020204" pitchFamily="34" charset="0"/>
                        </a:rPr>
                        <a:t>Search Terms</a:t>
                      </a:r>
                    </a:p>
                    <a:p>
                      <a:pPr marL="285750" indent="-285750">
                        <a:buFont typeface="Arial" panose="020B0604020202020204" pitchFamily="34" charset="0"/>
                        <a:buChar char="•"/>
                      </a:pPr>
                      <a:r>
                        <a:rPr lang="en-US" sz="1400" dirty="0">
                          <a:latin typeface="Avenir Next" panose="020B0503020202020204" pitchFamily="34" charset="0"/>
                        </a:rPr>
                        <a:t>Patient Engagement</a:t>
                      </a:r>
                    </a:p>
                    <a:p>
                      <a:pPr marL="285750" indent="-285750">
                        <a:buFont typeface="Arial" panose="020B0604020202020204" pitchFamily="34" charset="0"/>
                        <a:buChar char="•"/>
                      </a:pPr>
                      <a:r>
                        <a:rPr lang="en-US" sz="1400" dirty="0">
                          <a:latin typeface="Avenir Next" panose="020B0503020202020204" pitchFamily="34" charset="0"/>
                        </a:rPr>
                        <a:t>Patient experience</a:t>
                      </a:r>
                    </a:p>
                    <a:p>
                      <a:pPr marL="285750" indent="-285750">
                        <a:buFont typeface="Arial" panose="020B0604020202020204" pitchFamily="34" charset="0"/>
                        <a:buChar char="•"/>
                      </a:pPr>
                      <a:r>
                        <a:rPr lang="en-US" sz="1400" dirty="0">
                          <a:latin typeface="Avenir Next" panose="020B0503020202020204" pitchFamily="34" charset="0"/>
                        </a:rPr>
                        <a:t>Chronic Care Management</a:t>
                      </a:r>
                    </a:p>
                    <a:p>
                      <a:pPr marL="285750" indent="-285750">
                        <a:buFont typeface="Arial" panose="020B0604020202020204" pitchFamily="34" charset="0"/>
                        <a:buChar char="•"/>
                      </a:pPr>
                      <a:r>
                        <a:rPr lang="en-US" sz="1400" dirty="0">
                          <a:latin typeface="Avenir Next" panose="020B0503020202020204" pitchFamily="34" charset="0"/>
                        </a:rPr>
                        <a:t>Personalized care</a:t>
                      </a:r>
                    </a:p>
                    <a:p>
                      <a:pPr marL="285750" indent="-285750">
                        <a:buFont typeface="Arial" panose="020B0604020202020204" pitchFamily="34" charset="0"/>
                        <a:buChar char="•"/>
                      </a:pPr>
                      <a:r>
                        <a:rPr lang="en-US" sz="1400" dirty="0">
                          <a:latin typeface="Avenir Next" panose="020B0503020202020204" pitchFamily="34" charset="0"/>
                        </a:rPr>
                        <a:t>RPM</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lumMod val="75000"/>
                              <a:lumOff val="25000"/>
                            </a:schemeClr>
                          </a:solidFill>
                          <a:latin typeface="Avenir Next" panose="020B0503020202020204" pitchFamily="34" charset="0"/>
                        </a:rPr>
                        <a:t>HCAHPS improvement</a:t>
                      </a:r>
                      <a:endParaRPr lang="en-US" sz="1400" dirty="0">
                        <a:latin typeface="Avenir Next" panose="020B0503020202020204" pitchFamily="34" charset="0"/>
                      </a:endParaRPr>
                    </a:p>
                    <a:p>
                      <a:pPr marL="285750" indent="-285750">
                        <a:buFont typeface="Arial" panose="020B0604020202020204" pitchFamily="34" charset="0"/>
                        <a:buChar char="•"/>
                      </a:pPr>
                      <a:endParaRPr lang="en-US" sz="1400" b="0" dirty="0">
                        <a:solidFill>
                          <a:schemeClr val="tx1">
                            <a:lumMod val="75000"/>
                            <a:lumOff val="25000"/>
                          </a:schemeClr>
                        </a:solidFill>
                        <a:latin typeface="Avenir Next" panose="020B0503020202020204" pitchFamily="34" charset="0"/>
                      </a:endParaRPr>
                    </a:p>
                  </a:txBody>
                  <a:tcPr/>
                </a:tc>
                <a:tc vMerge="1">
                  <a:txBody>
                    <a:bodyPr/>
                    <a:lstStyle/>
                    <a:p>
                      <a:endParaRPr lang="en-US" dirty="0"/>
                    </a:p>
                  </a:txBody>
                  <a:tcPr/>
                </a:tc>
                <a:extLst>
                  <a:ext uri="{0D108BD9-81ED-4DB2-BD59-A6C34878D82A}">
                    <a16:rowId xmlns:a16="http://schemas.microsoft.com/office/drawing/2014/main" val="2870173499"/>
                  </a:ext>
                </a:extLst>
              </a:tr>
            </a:tbl>
          </a:graphicData>
        </a:graphic>
      </p:graphicFrame>
      <p:sp>
        <p:nvSpPr>
          <p:cNvPr id="5" name="Footer Placeholder 4">
            <a:extLst>
              <a:ext uri="{FF2B5EF4-FFF2-40B4-BE49-F238E27FC236}">
                <a16:creationId xmlns:a16="http://schemas.microsoft.com/office/drawing/2014/main" id="{71685F4E-2743-BCD6-8EF5-E801B2454519}"/>
              </a:ext>
            </a:extLst>
          </p:cNvPr>
          <p:cNvSpPr>
            <a:spLocks noGrp="1"/>
          </p:cNvSpPr>
          <p:nvPr>
            <p:ph type="ftr" sz="quarter" idx="3"/>
          </p:nvPr>
        </p:nvSpPr>
        <p:spPr/>
        <p:txBody>
          <a:bodyPr/>
          <a:lstStyle/>
          <a:p>
            <a:r>
              <a:rPr lang="en-US"/>
              <a:t>Proprietary &amp; Confidential. All rights reserved</a:t>
            </a:r>
            <a:endParaRPr lang="en-US" dirty="0"/>
          </a:p>
        </p:txBody>
      </p:sp>
      <p:sp>
        <p:nvSpPr>
          <p:cNvPr id="6" name="Slide Number Placeholder 5">
            <a:extLst>
              <a:ext uri="{FF2B5EF4-FFF2-40B4-BE49-F238E27FC236}">
                <a16:creationId xmlns:a16="http://schemas.microsoft.com/office/drawing/2014/main" id="{880E9834-D057-DCD7-753E-6AAF73594B8A}"/>
              </a:ext>
            </a:extLst>
          </p:cNvPr>
          <p:cNvSpPr>
            <a:spLocks noGrp="1"/>
          </p:cNvSpPr>
          <p:nvPr>
            <p:ph type="sldNum" sz="quarter" idx="4"/>
          </p:nvPr>
        </p:nvSpPr>
        <p:spPr/>
        <p:txBody>
          <a:bodyPr/>
          <a:lstStyle/>
          <a:p>
            <a:fld id="{0C787423-F450-F145-86EF-8FAF16FDB412}" type="slidenum">
              <a:rPr lang="en-US" smtClean="0"/>
              <a:pPr/>
              <a:t>22</a:t>
            </a:fld>
            <a:endParaRPr lang="en-US" dirty="0"/>
          </a:p>
        </p:txBody>
      </p:sp>
    </p:spTree>
    <p:extLst>
      <p:ext uri="{BB962C8B-B14F-4D97-AF65-F5344CB8AC3E}">
        <p14:creationId xmlns:p14="http://schemas.microsoft.com/office/powerpoint/2010/main" val="7898104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EF16-3C39-3FAB-59FD-B8060B735A6C}"/>
              </a:ext>
            </a:extLst>
          </p:cNvPr>
          <p:cNvSpPr>
            <a:spLocks noGrp="1"/>
          </p:cNvSpPr>
          <p:nvPr>
            <p:ph type="title"/>
          </p:nvPr>
        </p:nvSpPr>
        <p:spPr/>
        <p:txBody>
          <a:bodyPr>
            <a:normAutofit fontScale="90000"/>
          </a:bodyPr>
          <a:lstStyle/>
          <a:p>
            <a:r>
              <a:rPr lang="en-US" dirty="0"/>
              <a:t>VP of Population Health – Solution Investigation</a:t>
            </a:r>
          </a:p>
        </p:txBody>
      </p:sp>
      <p:graphicFrame>
        <p:nvGraphicFramePr>
          <p:cNvPr id="6" name="Table 6">
            <a:extLst>
              <a:ext uri="{FF2B5EF4-FFF2-40B4-BE49-F238E27FC236}">
                <a16:creationId xmlns:a16="http://schemas.microsoft.com/office/drawing/2014/main" id="{AFEDBC12-16C0-02CB-40AC-A965E349CF13}"/>
              </a:ext>
            </a:extLst>
          </p:cNvPr>
          <p:cNvGraphicFramePr>
            <a:graphicFrameLocks noGrp="1"/>
          </p:cNvGraphicFramePr>
          <p:nvPr>
            <p:ph idx="1"/>
          </p:nvPr>
        </p:nvGraphicFramePr>
        <p:xfrm>
          <a:off x="838200" y="1365250"/>
          <a:ext cx="10515597" cy="304800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81781557"/>
                    </a:ext>
                  </a:extLst>
                </a:gridCol>
                <a:gridCol w="3505199">
                  <a:extLst>
                    <a:ext uri="{9D8B030D-6E8A-4147-A177-3AD203B41FA5}">
                      <a16:colId xmlns:a16="http://schemas.microsoft.com/office/drawing/2014/main" val="3840021998"/>
                    </a:ext>
                  </a:extLst>
                </a:gridCol>
                <a:gridCol w="3505199">
                  <a:extLst>
                    <a:ext uri="{9D8B030D-6E8A-4147-A177-3AD203B41FA5}">
                      <a16:colId xmlns:a16="http://schemas.microsoft.com/office/drawing/2014/main" val="1097239595"/>
                    </a:ext>
                  </a:extLst>
                </a:gridCol>
              </a:tblGrid>
              <a:tr h="370840">
                <a:tc>
                  <a:txBody>
                    <a:bodyPr/>
                    <a:lstStyle/>
                    <a:p>
                      <a:r>
                        <a:rPr lang="en-US" sz="1400" b="1" dirty="0">
                          <a:solidFill>
                            <a:srgbClr val="0070C0"/>
                          </a:solidFill>
                          <a:latin typeface="Avenir Next" panose="020B0503020202020204" pitchFamily="34" charset="0"/>
                        </a:rPr>
                        <a:t>Solution Factors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txBody>
                  <a:tcPr/>
                </a:tc>
                <a:tc>
                  <a:txBody>
                    <a:bodyPr/>
                    <a:lstStyle/>
                    <a:p>
                      <a:r>
                        <a:rPr lang="en-US" sz="1400" b="1" dirty="0">
                          <a:solidFill>
                            <a:srgbClr val="0070C0"/>
                          </a:solidFill>
                          <a:latin typeface="Avenir Next" panose="020B0503020202020204" pitchFamily="34" charset="0"/>
                        </a:rPr>
                        <a:t>Intent Topics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rowSpan="3">
                  <a:txBody>
                    <a:bodyPr/>
                    <a:lstStyle/>
                    <a:p>
                      <a:r>
                        <a:rPr lang="en-US" sz="1400" b="1" dirty="0">
                          <a:solidFill>
                            <a:srgbClr val="0070C0"/>
                          </a:solidFill>
                          <a:latin typeface="Avenir Next" panose="020B0503020202020204" pitchFamily="34" charset="0"/>
                        </a:rPr>
                        <a:t>Other Questions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lumMod val="75000"/>
                              <a:lumOff val="25000"/>
                            </a:schemeClr>
                          </a:solidFill>
                          <a:latin typeface="Avenir Next" panose="020B0503020202020204" pitchFamily="34" charset="0"/>
                        </a:rPr>
                        <a:t>?</a:t>
                      </a:r>
                    </a:p>
                  </a:txBody>
                  <a:tcPr/>
                </a:tc>
                <a:extLst>
                  <a:ext uri="{0D108BD9-81ED-4DB2-BD59-A6C34878D82A}">
                    <a16:rowId xmlns:a16="http://schemas.microsoft.com/office/drawing/2014/main" val="1407391358"/>
                  </a:ext>
                </a:extLst>
              </a:tr>
              <a:tr h="370840">
                <a:tc>
                  <a:txBody>
                    <a:bodyPr/>
                    <a:lstStyle/>
                    <a:p>
                      <a:r>
                        <a:rPr lang="en-US" sz="1400" b="1" dirty="0">
                          <a:solidFill>
                            <a:srgbClr val="0070C0"/>
                          </a:solidFill>
                          <a:latin typeface="Avenir Next" panose="020B0503020202020204" pitchFamily="34" charset="0"/>
                        </a:rPr>
                        <a:t>Options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rowSpan="2">
                  <a:txBody>
                    <a:bodyPr/>
                    <a:lstStyle/>
                    <a:p>
                      <a:pPr marL="0" algn="l" defTabSz="914400" rtl="0" eaLnBrk="1" latinLnBrk="0" hangingPunct="1"/>
                      <a:r>
                        <a:rPr lang="en-US" sz="1400" b="1" kern="1200" dirty="0">
                          <a:solidFill>
                            <a:srgbClr val="0070C0"/>
                          </a:solidFill>
                          <a:latin typeface="Avenir Next" panose="020B0503020202020204" pitchFamily="34" charset="0"/>
                          <a:ea typeface="+mn-ea"/>
                          <a:cs typeface="+mn-cs"/>
                        </a:rPr>
                        <a:t>Search Terms</a:t>
                      </a:r>
                    </a:p>
                    <a:p>
                      <a:pPr marL="285750" indent="-285750">
                        <a:buFont typeface="Arial" panose="020B0604020202020204" pitchFamily="34" charset="0"/>
                        <a:buChar char="•"/>
                      </a:pPr>
                      <a:r>
                        <a:rPr lang="en-US" sz="1400" dirty="0" err="1">
                          <a:latin typeface="Avenir Next" panose="020B0503020202020204" pitchFamily="34" charset="0"/>
                        </a:rPr>
                        <a:t>PatiXxxx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endParaRPr lang="en-US" sz="1400" dirty="0">
                        <a:latin typeface="Avenir Next" panose="020B0503020202020204" pitchFamily="34" charset="0"/>
                      </a:endParaRPr>
                    </a:p>
                  </a:txBody>
                  <a:tcPr/>
                </a:tc>
                <a:tc vMerge="1">
                  <a:txBody>
                    <a:bodyPr/>
                    <a:lstStyle/>
                    <a:p>
                      <a:endParaRPr lang="en-US" dirty="0"/>
                    </a:p>
                  </a:txBody>
                  <a:tcPr/>
                </a:tc>
                <a:extLst>
                  <a:ext uri="{0D108BD9-81ED-4DB2-BD59-A6C34878D82A}">
                    <a16:rowId xmlns:a16="http://schemas.microsoft.com/office/drawing/2014/main" val="950038161"/>
                  </a:ext>
                </a:extLst>
              </a:tr>
              <a:tr h="370840">
                <a:tc>
                  <a:txBody>
                    <a:bodyPr/>
                    <a:lstStyle/>
                    <a:p>
                      <a:r>
                        <a:rPr lang="en-US" sz="1400" b="1" dirty="0">
                          <a:solidFill>
                            <a:srgbClr val="0070C0"/>
                          </a:solidFill>
                          <a:latin typeface="Avenir Next" panose="020B0503020202020204" pitchFamily="34" charset="0"/>
                        </a:rPr>
                        <a:t>Information Types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3449060094"/>
                  </a:ext>
                </a:extLst>
              </a:tr>
            </a:tbl>
          </a:graphicData>
        </a:graphic>
      </p:graphicFrame>
      <p:sp>
        <p:nvSpPr>
          <p:cNvPr id="4" name="Footer Placeholder 3">
            <a:extLst>
              <a:ext uri="{FF2B5EF4-FFF2-40B4-BE49-F238E27FC236}">
                <a16:creationId xmlns:a16="http://schemas.microsoft.com/office/drawing/2014/main" id="{DF8702C1-0B8C-3C84-4EA1-CE923CB2E5B6}"/>
              </a:ext>
            </a:extLst>
          </p:cNvPr>
          <p:cNvSpPr>
            <a:spLocks noGrp="1"/>
          </p:cNvSpPr>
          <p:nvPr>
            <p:ph type="ftr" sz="quarter" idx="3"/>
          </p:nvPr>
        </p:nvSpPr>
        <p:spPr/>
        <p:txBody>
          <a:bodyPr/>
          <a:lstStyle/>
          <a:p>
            <a:r>
              <a:rPr lang="en-US"/>
              <a:t>Proprietary &amp; Confidential. All rights reserved</a:t>
            </a:r>
            <a:endParaRPr lang="en-US" dirty="0"/>
          </a:p>
        </p:txBody>
      </p:sp>
      <p:sp>
        <p:nvSpPr>
          <p:cNvPr id="5" name="Slide Number Placeholder 4">
            <a:extLst>
              <a:ext uri="{FF2B5EF4-FFF2-40B4-BE49-F238E27FC236}">
                <a16:creationId xmlns:a16="http://schemas.microsoft.com/office/drawing/2014/main" id="{D7D60007-D8E2-39E4-F31B-9BAB45C89657}"/>
              </a:ext>
            </a:extLst>
          </p:cNvPr>
          <p:cNvSpPr>
            <a:spLocks noGrp="1"/>
          </p:cNvSpPr>
          <p:nvPr>
            <p:ph type="sldNum" sz="quarter" idx="4"/>
          </p:nvPr>
        </p:nvSpPr>
        <p:spPr/>
        <p:txBody>
          <a:bodyPr/>
          <a:lstStyle/>
          <a:p>
            <a:fld id="{0C787423-F450-F145-86EF-8FAF16FDB412}" type="slidenum">
              <a:rPr lang="en-US" smtClean="0"/>
              <a:pPr/>
              <a:t>23</a:t>
            </a:fld>
            <a:endParaRPr lang="en-US" dirty="0"/>
          </a:p>
        </p:txBody>
      </p:sp>
    </p:spTree>
    <p:extLst>
      <p:ext uri="{BB962C8B-B14F-4D97-AF65-F5344CB8AC3E}">
        <p14:creationId xmlns:p14="http://schemas.microsoft.com/office/powerpoint/2010/main" val="30910495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EF16-3C39-3FAB-59FD-B8060B735A6C}"/>
              </a:ext>
            </a:extLst>
          </p:cNvPr>
          <p:cNvSpPr>
            <a:spLocks noGrp="1"/>
          </p:cNvSpPr>
          <p:nvPr>
            <p:ph type="title"/>
          </p:nvPr>
        </p:nvSpPr>
        <p:spPr/>
        <p:txBody>
          <a:bodyPr>
            <a:normAutofit/>
          </a:bodyPr>
          <a:lstStyle/>
          <a:p>
            <a:r>
              <a:rPr lang="en-US" dirty="0"/>
              <a:t>VP of Population Health – Vendor Evaluation</a:t>
            </a:r>
          </a:p>
        </p:txBody>
      </p:sp>
      <p:graphicFrame>
        <p:nvGraphicFramePr>
          <p:cNvPr id="6" name="Table 6">
            <a:extLst>
              <a:ext uri="{FF2B5EF4-FFF2-40B4-BE49-F238E27FC236}">
                <a16:creationId xmlns:a16="http://schemas.microsoft.com/office/drawing/2014/main" id="{AFEDBC12-16C0-02CB-40AC-A965E349CF13}"/>
              </a:ext>
            </a:extLst>
          </p:cNvPr>
          <p:cNvGraphicFramePr>
            <a:graphicFrameLocks noGrp="1"/>
          </p:cNvGraphicFramePr>
          <p:nvPr>
            <p:ph idx="1"/>
          </p:nvPr>
        </p:nvGraphicFramePr>
        <p:xfrm>
          <a:off x="838200" y="1365250"/>
          <a:ext cx="10515597" cy="295656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81781557"/>
                    </a:ext>
                  </a:extLst>
                </a:gridCol>
                <a:gridCol w="3505199">
                  <a:extLst>
                    <a:ext uri="{9D8B030D-6E8A-4147-A177-3AD203B41FA5}">
                      <a16:colId xmlns:a16="http://schemas.microsoft.com/office/drawing/2014/main" val="3840021998"/>
                    </a:ext>
                  </a:extLst>
                </a:gridCol>
                <a:gridCol w="3505199">
                  <a:extLst>
                    <a:ext uri="{9D8B030D-6E8A-4147-A177-3AD203B41FA5}">
                      <a16:colId xmlns:a16="http://schemas.microsoft.com/office/drawing/2014/main" val="1097239595"/>
                    </a:ext>
                  </a:extLst>
                </a:gridCol>
              </a:tblGrid>
              <a:tr h="370840">
                <a:tc>
                  <a:txBody>
                    <a:bodyPr/>
                    <a:lstStyle/>
                    <a:p>
                      <a:r>
                        <a:rPr lang="en-US" sz="1400" b="1" dirty="0">
                          <a:solidFill>
                            <a:srgbClr val="0070C0"/>
                          </a:solidFill>
                          <a:latin typeface="Avenir Next" panose="020B0503020202020204" pitchFamily="34" charset="0"/>
                        </a:rPr>
                        <a:t>Decision Factors and Definition</a:t>
                      </a:r>
                    </a:p>
                    <a:p>
                      <a:pPr marL="285750" indent="-285750">
                        <a:buFont typeface="Arial" panose="020B0604020202020204" pitchFamily="34" charset="0"/>
                        <a:buChar char="•"/>
                      </a:pPr>
                      <a:r>
                        <a:rPr lang="en-US" sz="1400" dirty="0" err="1">
                          <a:latin typeface="Avenir Next" panose="020B0503020202020204" pitchFamily="34" charset="0"/>
                        </a:rPr>
                        <a:t>EMXxxx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a:txBody>
                    <a:bodyPr/>
                    <a:lstStyle/>
                    <a:p>
                      <a:r>
                        <a:rPr lang="en-US" sz="1400" b="1" dirty="0">
                          <a:solidFill>
                            <a:srgbClr val="0070C0"/>
                          </a:solidFill>
                          <a:latin typeface="Avenir Next" panose="020B0503020202020204" pitchFamily="34" charset="0"/>
                        </a:rPr>
                        <a:t>Intent Topics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rowSpan="3">
                  <a:txBody>
                    <a:bodyPr/>
                    <a:lstStyle/>
                    <a:p>
                      <a:r>
                        <a:rPr lang="en-US" sz="1400" b="1" dirty="0">
                          <a:solidFill>
                            <a:srgbClr val="0070C0"/>
                          </a:solidFill>
                          <a:latin typeface="Avenir Next" panose="020B0503020202020204" pitchFamily="34" charset="0"/>
                        </a:rPr>
                        <a:t>Other Questions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extLst>
                  <a:ext uri="{0D108BD9-81ED-4DB2-BD59-A6C34878D82A}">
                    <a16:rowId xmlns:a16="http://schemas.microsoft.com/office/drawing/2014/main" val="1407391358"/>
                  </a:ext>
                </a:extLst>
              </a:tr>
              <a:tr h="370840">
                <a:tc>
                  <a:txBody>
                    <a:bodyPr/>
                    <a:lstStyle/>
                    <a:p>
                      <a:r>
                        <a:rPr lang="en-US" sz="1400" b="1" dirty="0">
                          <a:solidFill>
                            <a:srgbClr val="0070C0"/>
                          </a:solidFill>
                          <a:latin typeface="Avenir Next" panose="020B0503020202020204" pitchFamily="34" charset="0"/>
                        </a:rPr>
                        <a:t>Vendor Criteria</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rowSpan="2">
                  <a:txBody>
                    <a:bodyPr/>
                    <a:lstStyle/>
                    <a:p>
                      <a:pPr marL="0" algn="l" defTabSz="914400" rtl="0" eaLnBrk="1" latinLnBrk="0" hangingPunct="1"/>
                      <a:r>
                        <a:rPr lang="en-US" sz="1400" b="1" kern="1200" dirty="0">
                          <a:solidFill>
                            <a:srgbClr val="0070C0"/>
                          </a:solidFill>
                          <a:latin typeface="Avenir Next" panose="020B0503020202020204" pitchFamily="34" charset="0"/>
                          <a:ea typeface="+mn-ea"/>
                          <a:cs typeface="+mn-cs"/>
                        </a:rPr>
                        <a:t>Search Terms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endParaRPr lang="en-US" sz="1400" dirty="0">
                        <a:latin typeface="Avenir Next" panose="020B0503020202020204" pitchFamily="34" charset="0"/>
                      </a:endParaRPr>
                    </a:p>
                  </a:txBody>
                  <a:tcPr/>
                </a:tc>
                <a:tc vMerge="1">
                  <a:txBody>
                    <a:bodyPr/>
                    <a:lstStyle/>
                    <a:p>
                      <a:endParaRPr lang="en-US" dirty="0"/>
                    </a:p>
                  </a:txBody>
                  <a:tcPr/>
                </a:tc>
                <a:extLst>
                  <a:ext uri="{0D108BD9-81ED-4DB2-BD59-A6C34878D82A}">
                    <a16:rowId xmlns:a16="http://schemas.microsoft.com/office/drawing/2014/main" val="950038161"/>
                  </a:ext>
                </a:extLst>
              </a:tr>
              <a:tr h="370840">
                <a:tc>
                  <a:txBody>
                    <a:bodyPr/>
                    <a:lstStyle/>
                    <a:p>
                      <a:r>
                        <a:rPr lang="en-US" sz="1400" b="1" dirty="0">
                          <a:solidFill>
                            <a:srgbClr val="0070C0"/>
                          </a:solidFill>
                          <a:latin typeface="Avenir Next" panose="020B0503020202020204" pitchFamily="34" charset="0"/>
                        </a:rPr>
                        <a:t>Information Types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3449060094"/>
                  </a:ext>
                </a:extLst>
              </a:tr>
            </a:tbl>
          </a:graphicData>
        </a:graphic>
      </p:graphicFrame>
      <p:sp>
        <p:nvSpPr>
          <p:cNvPr id="4" name="Footer Placeholder 3">
            <a:extLst>
              <a:ext uri="{FF2B5EF4-FFF2-40B4-BE49-F238E27FC236}">
                <a16:creationId xmlns:a16="http://schemas.microsoft.com/office/drawing/2014/main" id="{DF8702C1-0B8C-3C84-4EA1-CE923CB2E5B6}"/>
              </a:ext>
            </a:extLst>
          </p:cNvPr>
          <p:cNvSpPr>
            <a:spLocks noGrp="1"/>
          </p:cNvSpPr>
          <p:nvPr>
            <p:ph type="ftr" sz="quarter" idx="3"/>
          </p:nvPr>
        </p:nvSpPr>
        <p:spPr/>
        <p:txBody>
          <a:bodyPr/>
          <a:lstStyle/>
          <a:p>
            <a:r>
              <a:rPr lang="en-US"/>
              <a:t>Proprietary &amp; Confidential. All rights reserved</a:t>
            </a:r>
            <a:endParaRPr lang="en-US" dirty="0"/>
          </a:p>
        </p:txBody>
      </p:sp>
      <p:sp>
        <p:nvSpPr>
          <p:cNvPr id="5" name="Slide Number Placeholder 4">
            <a:extLst>
              <a:ext uri="{FF2B5EF4-FFF2-40B4-BE49-F238E27FC236}">
                <a16:creationId xmlns:a16="http://schemas.microsoft.com/office/drawing/2014/main" id="{D7D60007-D8E2-39E4-F31B-9BAB45C89657}"/>
              </a:ext>
            </a:extLst>
          </p:cNvPr>
          <p:cNvSpPr>
            <a:spLocks noGrp="1"/>
          </p:cNvSpPr>
          <p:nvPr>
            <p:ph type="sldNum" sz="quarter" idx="4"/>
          </p:nvPr>
        </p:nvSpPr>
        <p:spPr/>
        <p:txBody>
          <a:bodyPr/>
          <a:lstStyle/>
          <a:p>
            <a:fld id="{0C787423-F450-F145-86EF-8FAF16FDB412}" type="slidenum">
              <a:rPr lang="en-US" smtClean="0"/>
              <a:pPr/>
              <a:t>24</a:t>
            </a:fld>
            <a:endParaRPr lang="en-US" dirty="0"/>
          </a:p>
        </p:txBody>
      </p:sp>
    </p:spTree>
    <p:extLst>
      <p:ext uri="{BB962C8B-B14F-4D97-AF65-F5344CB8AC3E}">
        <p14:creationId xmlns:p14="http://schemas.microsoft.com/office/powerpoint/2010/main" val="4239368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EF16-3C39-3FAB-59FD-B8060B735A6C}"/>
              </a:ext>
            </a:extLst>
          </p:cNvPr>
          <p:cNvSpPr>
            <a:spLocks noGrp="1"/>
          </p:cNvSpPr>
          <p:nvPr>
            <p:ph type="title"/>
          </p:nvPr>
        </p:nvSpPr>
        <p:spPr/>
        <p:txBody>
          <a:bodyPr>
            <a:normAutofit/>
          </a:bodyPr>
          <a:lstStyle/>
          <a:p>
            <a:r>
              <a:rPr lang="en-US" dirty="0"/>
              <a:t>VP of Population Health – Decision Making</a:t>
            </a:r>
          </a:p>
        </p:txBody>
      </p:sp>
      <p:graphicFrame>
        <p:nvGraphicFramePr>
          <p:cNvPr id="6" name="Table 6">
            <a:extLst>
              <a:ext uri="{FF2B5EF4-FFF2-40B4-BE49-F238E27FC236}">
                <a16:creationId xmlns:a16="http://schemas.microsoft.com/office/drawing/2014/main" id="{AFEDBC12-16C0-02CB-40AC-A965E349CF13}"/>
              </a:ext>
            </a:extLst>
          </p:cNvPr>
          <p:cNvGraphicFramePr>
            <a:graphicFrameLocks noGrp="1"/>
          </p:cNvGraphicFramePr>
          <p:nvPr>
            <p:ph idx="1"/>
          </p:nvPr>
        </p:nvGraphicFramePr>
        <p:xfrm>
          <a:off x="838200" y="1365250"/>
          <a:ext cx="10515597" cy="238252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81781557"/>
                    </a:ext>
                  </a:extLst>
                </a:gridCol>
                <a:gridCol w="3505199">
                  <a:extLst>
                    <a:ext uri="{9D8B030D-6E8A-4147-A177-3AD203B41FA5}">
                      <a16:colId xmlns:a16="http://schemas.microsoft.com/office/drawing/2014/main" val="3840021998"/>
                    </a:ext>
                  </a:extLst>
                </a:gridCol>
                <a:gridCol w="3505199">
                  <a:extLst>
                    <a:ext uri="{9D8B030D-6E8A-4147-A177-3AD203B41FA5}">
                      <a16:colId xmlns:a16="http://schemas.microsoft.com/office/drawing/2014/main" val="1097239595"/>
                    </a:ext>
                  </a:extLst>
                </a:gridCol>
              </a:tblGrid>
              <a:tr h="370840">
                <a:tc rowSpan="2">
                  <a:txBody>
                    <a:bodyPr/>
                    <a:lstStyle/>
                    <a:p>
                      <a:r>
                        <a:rPr lang="en-US" sz="1400" b="1" dirty="0">
                          <a:solidFill>
                            <a:srgbClr val="0070C0"/>
                          </a:solidFill>
                          <a:latin typeface="Avenir Next" panose="020B0503020202020204" pitchFamily="34" charset="0"/>
                        </a:rPr>
                        <a:t>Decision Criteria</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a:txBody>
                    <a:bodyPr/>
                    <a:lstStyle/>
                    <a:p>
                      <a:r>
                        <a:rPr lang="en-US" sz="1400" b="1" dirty="0">
                          <a:solidFill>
                            <a:srgbClr val="0070C0"/>
                          </a:solidFill>
                          <a:latin typeface="Avenir Next" panose="020B0503020202020204" pitchFamily="34" charset="0"/>
                        </a:rPr>
                        <a:t>Intent Topics</a:t>
                      </a:r>
                    </a:p>
                  </a:txBody>
                  <a:tcPr/>
                </a:tc>
                <a:tc rowSpan="3">
                  <a:txBody>
                    <a:bodyPr/>
                    <a:lstStyle/>
                    <a:p>
                      <a:r>
                        <a:rPr lang="en-US" sz="1400" b="1" dirty="0">
                          <a:solidFill>
                            <a:srgbClr val="0070C0"/>
                          </a:solidFill>
                          <a:latin typeface="Avenir Next" panose="020B0503020202020204" pitchFamily="34" charset="0"/>
                        </a:rPr>
                        <a:t>Other Questions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extLst>
                  <a:ext uri="{0D108BD9-81ED-4DB2-BD59-A6C34878D82A}">
                    <a16:rowId xmlns:a16="http://schemas.microsoft.com/office/drawing/2014/main" val="1407391358"/>
                  </a:ext>
                </a:extLst>
              </a:tr>
              <a:tr h="370840">
                <a:tc vMerge="1">
                  <a:txBody>
                    <a:bodyPr/>
                    <a:lstStyle/>
                    <a:p>
                      <a:endParaRPr lang="en-US" sz="1400" b="0" dirty="0">
                        <a:solidFill>
                          <a:schemeClr val="tx1">
                            <a:lumMod val="75000"/>
                            <a:lumOff val="25000"/>
                          </a:schemeClr>
                        </a:solidFill>
                        <a:latin typeface="Avenir Next" panose="020B0503020202020204" pitchFamily="34" charset="0"/>
                      </a:endParaRPr>
                    </a:p>
                  </a:txBody>
                  <a:tcPr/>
                </a:tc>
                <a:tc rowSpan="2">
                  <a:txBody>
                    <a:bodyPr/>
                    <a:lstStyle/>
                    <a:p>
                      <a:pPr marL="0" algn="l" defTabSz="914400" rtl="0" eaLnBrk="1" latinLnBrk="0" hangingPunct="1"/>
                      <a:r>
                        <a:rPr lang="en-US" sz="1400" b="1" kern="1200" dirty="0">
                          <a:solidFill>
                            <a:srgbClr val="0070C0"/>
                          </a:solidFill>
                          <a:latin typeface="Avenir Next" panose="020B0503020202020204" pitchFamily="34" charset="0"/>
                          <a:ea typeface="+mn-ea"/>
                          <a:cs typeface="+mn-cs"/>
                        </a:rPr>
                        <a:t>Search Terms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pPr marL="285750" indent="-285750">
                        <a:buFont typeface="Arial" panose="020B0604020202020204" pitchFamily="34" charset="0"/>
                        <a:buChar char="•"/>
                      </a:pPr>
                      <a:endParaRPr lang="en-US" sz="1400" dirty="0">
                        <a:latin typeface="Avenir Next" panose="020B0503020202020204" pitchFamily="34" charset="0"/>
                      </a:endParaRPr>
                    </a:p>
                    <a:p>
                      <a:endParaRPr lang="en-US" sz="1400" dirty="0">
                        <a:latin typeface="Avenir Next" panose="020B0503020202020204" pitchFamily="34" charset="0"/>
                      </a:endParaRPr>
                    </a:p>
                  </a:txBody>
                  <a:tcPr/>
                </a:tc>
                <a:tc vMerge="1">
                  <a:txBody>
                    <a:bodyPr/>
                    <a:lstStyle/>
                    <a:p>
                      <a:endParaRPr lang="en-US" dirty="0"/>
                    </a:p>
                  </a:txBody>
                  <a:tcPr/>
                </a:tc>
                <a:extLst>
                  <a:ext uri="{0D108BD9-81ED-4DB2-BD59-A6C34878D82A}">
                    <a16:rowId xmlns:a16="http://schemas.microsoft.com/office/drawing/2014/main" val="950038161"/>
                  </a:ext>
                </a:extLst>
              </a:tr>
              <a:tr h="370840">
                <a:tc>
                  <a:txBody>
                    <a:bodyPr/>
                    <a:lstStyle/>
                    <a:p>
                      <a:r>
                        <a:rPr lang="en-US" sz="1400" b="1" dirty="0">
                          <a:solidFill>
                            <a:srgbClr val="0070C0"/>
                          </a:solidFill>
                          <a:latin typeface="Avenir Next" panose="020B0503020202020204" pitchFamily="34" charset="0"/>
                        </a:rPr>
                        <a:t>Information Types</a:t>
                      </a:r>
                    </a:p>
                    <a:p>
                      <a:pPr marL="285750" indent="-285750">
                        <a:buFont typeface="Arial" panose="020B0604020202020204" pitchFamily="34" charset="0"/>
                        <a:buChar char="•"/>
                      </a:pPr>
                      <a:r>
                        <a:rPr lang="en-US" sz="1400" dirty="0" err="1">
                          <a:latin typeface="Avenir Next" panose="020B0503020202020204" pitchFamily="34" charset="0"/>
                        </a:rPr>
                        <a:t>Xxxx</a:t>
                      </a:r>
                      <a:endParaRPr lang="en-US" sz="1400" dirty="0">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Xxxxx</a:t>
                      </a:r>
                      <a:endParaRPr lang="en-US" sz="14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400" b="0" dirty="0" err="1">
                          <a:solidFill>
                            <a:schemeClr val="tx1">
                              <a:lumMod val="75000"/>
                              <a:lumOff val="25000"/>
                            </a:schemeClr>
                          </a:solidFill>
                          <a:latin typeface="Avenir Next" panose="020B0503020202020204" pitchFamily="34" charset="0"/>
                        </a:rPr>
                        <a:t>xxxx</a:t>
                      </a:r>
                      <a:endParaRPr lang="en-US" sz="1400" b="0" dirty="0">
                        <a:solidFill>
                          <a:schemeClr val="tx1">
                            <a:lumMod val="75000"/>
                            <a:lumOff val="25000"/>
                          </a:schemeClr>
                        </a:solidFill>
                        <a:latin typeface="Avenir Next" panose="020B0503020202020204" pitchFamily="34" charset="0"/>
                      </a:endParaRPr>
                    </a:p>
                  </a:txBody>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3449060094"/>
                  </a:ext>
                </a:extLst>
              </a:tr>
            </a:tbl>
          </a:graphicData>
        </a:graphic>
      </p:graphicFrame>
      <p:sp>
        <p:nvSpPr>
          <p:cNvPr id="4" name="Footer Placeholder 3">
            <a:extLst>
              <a:ext uri="{FF2B5EF4-FFF2-40B4-BE49-F238E27FC236}">
                <a16:creationId xmlns:a16="http://schemas.microsoft.com/office/drawing/2014/main" id="{DF8702C1-0B8C-3C84-4EA1-CE923CB2E5B6}"/>
              </a:ext>
            </a:extLst>
          </p:cNvPr>
          <p:cNvSpPr>
            <a:spLocks noGrp="1"/>
          </p:cNvSpPr>
          <p:nvPr>
            <p:ph type="ftr" sz="quarter" idx="3"/>
          </p:nvPr>
        </p:nvSpPr>
        <p:spPr/>
        <p:txBody>
          <a:bodyPr/>
          <a:lstStyle/>
          <a:p>
            <a:r>
              <a:rPr lang="en-US"/>
              <a:t>Proprietary &amp; Confidential. All rights reserved</a:t>
            </a:r>
            <a:endParaRPr lang="en-US" dirty="0"/>
          </a:p>
        </p:txBody>
      </p:sp>
      <p:sp>
        <p:nvSpPr>
          <p:cNvPr id="5" name="Slide Number Placeholder 4">
            <a:extLst>
              <a:ext uri="{FF2B5EF4-FFF2-40B4-BE49-F238E27FC236}">
                <a16:creationId xmlns:a16="http://schemas.microsoft.com/office/drawing/2014/main" id="{D7D60007-D8E2-39E4-F31B-9BAB45C89657}"/>
              </a:ext>
            </a:extLst>
          </p:cNvPr>
          <p:cNvSpPr>
            <a:spLocks noGrp="1"/>
          </p:cNvSpPr>
          <p:nvPr>
            <p:ph type="sldNum" sz="quarter" idx="4"/>
          </p:nvPr>
        </p:nvSpPr>
        <p:spPr/>
        <p:txBody>
          <a:bodyPr/>
          <a:lstStyle/>
          <a:p>
            <a:fld id="{0C787423-F450-F145-86EF-8FAF16FDB412}" type="slidenum">
              <a:rPr lang="en-US" smtClean="0"/>
              <a:pPr/>
              <a:t>25</a:t>
            </a:fld>
            <a:endParaRPr lang="en-US" dirty="0"/>
          </a:p>
        </p:txBody>
      </p:sp>
    </p:spTree>
    <p:extLst>
      <p:ext uri="{BB962C8B-B14F-4D97-AF65-F5344CB8AC3E}">
        <p14:creationId xmlns:p14="http://schemas.microsoft.com/office/powerpoint/2010/main" val="1799544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0959D3C-D47F-041B-F565-DAA8D30B47C2}"/>
              </a:ext>
            </a:extLst>
          </p:cNvPr>
          <p:cNvSpPr>
            <a:spLocks noGrp="1"/>
          </p:cNvSpPr>
          <p:nvPr>
            <p:ph type="title"/>
          </p:nvPr>
        </p:nvSpPr>
        <p:spPr/>
        <p:txBody>
          <a:bodyPr/>
          <a:lstStyle/>
          <a:p>
            <a:r>
              <a:rPr lang="en-US" dirty="0"/>
              <a:t>Buyer Journey</a:t>
            </a:r>
          </a:p>
        </p:txBody>
      </p:sp>
      <p:sp>
        <p:nvSpPr>
          <p:cNvPr id="5" name="Footer Placeholder 4">
            <a:extLst>
              <a:ext uri="{FF2B5EF4-FFF2-40B4-BE49-F238E27FC236}">
                <a16:creationId xmlns:a16="http://schemas.microsoft.com/office/drawing/2014/main" id="{65318C47-698E-AD4C-1125-38776A5F2C47}"/>
              </a:ext>
            </a:extLst>
          </p:cNvPr>
          <p:cNvSpPr>
            <a:spLocks noGrp="1"/>
          </p:cNvSpPr>
          <p:nvPr>
            <p:ph type="ftr" sz="quarter" idx="3"/>
          </p:nvPr>
        </p:nvSpPr>
        <p:spPr/>
        <p:txBody>
          <a:bodyPr/>
          <a:lstStyle/>
          <a:p>
            <a:r>
              <a:rPr lang="en-US"/>
              <a:t>Proprietary &amp; Confidential. All rights reserved</a:t>
            </a:r>
            <a:endParaRPr lang="en-US" dirty="0"/>
          </a:p>
        </p:txBody>
      </p:sp>
      <p:sp>
        <p:nvSpPr>
          <p:cNvPr id="6" name="Slide Number Placeholder 5">
            <a:extLst>
              <a:ext uri="{FF2B5EF4-FFF2-40B4-BE49-F238E27FC236}">
                <a16:creationId xmlns:a16="http://schemas.microsoft.com/office/drawing/2014/main" id="{3EA64717-2F7D-4EA9-F6D4-632F4D8BE699}"/>
              </a:ext>
            </a:extLst>
          </p:cNvPr>
          <p:cNvSpPr>
            <a:spLocks noGrp="1"/>
          </p:cNvSpPr>
          <p:nvPr>
            <p:ph type="sldNum" sz="quarter" idx="4"/>
          </p:nvPr>
        </p:nvSpPr>
        <p:spPr/>
        <p:txBody>
          <a:bodyPr/>
          <a:lstStyle/>
          <a:p>
            <a:fld id="{0C787423-F450-F145-86EF-8FAF16FDB412}" type="slidenum">
              <a:rPr lang="en-US" smtClean="0"/>
              <a:pPr/>
              <a:t>2</a:t>
            </a:fld>
            <a:endParaRPr lang="en-US" dirty="0"/>
          </a:p>
        </p:txBody>
      </p:sp>
      <p:sp>
        <p:nvSpPr>
          <p:cNvPr id="8" name="Pentagon 7">
            <a:extLst>
              <a:ext uri="{FF2B5EF4-FFF2-40B4-BE49-F238E27FC236}">
                <a16:creationId xmlns:a16="http://schemas.microsoft.com/office/drawing/2014/main" id="{86923B74-9115-7560-A0BE-34DA1C508912}"/>
              </a:ext>
            </a:extLst>
          </p:cNvPr>
          <p:cNvSpPr/>
          <p:nvPr/>
        </p:nvSpPr>
        <p:spPr>
          <a:xfrm>
            <a:off x="1272013" y="2047241"/>
            <a:ext cx="2353455" cy="1304144"/>
          </a:xfrm>
          <a:prstGeom prst="homePlat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venir Next Medium" panose="020B0503020202020204" pitchFamily="34" charset="0"/>
              </a:rPr>
              <a:t>Problem Definition</a:t>
            </a:r>
          </a:p>
        </p:txBody>
      </p:sp>
      <p:sp>
        <p:nvSpPr>
          <p:cNvPr id="9" name="Pentagon 8">
            <a:extLst>
              <a:ext uri="{FF2B5EF4-FFF2-40B4-BE49-F238E27FC236}">
                <a16:creationId xmlns:a16="http://schemas.microsoft.com/office/drawing/2014/main" id="{15F360A8-DB46-920C-A522-B9B93B53779B}"/>
              </a:ext>
            </a:extLst>
          </p:cNvPr>
          <p:cNvSpPr/>
          <p:nvPr/>
        </p:nvSpPr>
        <p:spPr>
          <a:xfrm>
            <a:off x="3765497" y="2047241"/>
            <a:ext cx="2353455" cy="1304144"/>
          </a:xfrm>
          <a:prstGeom prst="homePlat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venir Next Medium" panose="020B0503020202020204" pitchFamily="34" charset="0"/>
              </a:rPr>
              <a:t>Solution Investigation</a:t>
            </a:r>
          </a:p>
        </p:txBody>
      </p:sp>
      <p:sp>
        <p:nvSpPr>
          <p:cNvPr id="10" name="Pentagon 9">
            <a:extLst>
              <a:ext uri="{FF2B5EF4-FFF2-40B4-BE49-F238E27FC236}">
                <a16:creationId xmlns:a16="http://schemas.microsoft.com/office/drawing/2014/main" id="{1CF43C51-7B32-4F27-3879-C7FE65DCA9D9}"/>
              </a:ext>
            </a:extLst>
          </p:cNvPr>
          <p:cNvSpPr/>
          <p:nvPr/>
        </p:nvSpPr>
        <p:spPr>
          <a:xfrm>
            <a:off x="6258981" y="2047241"/>
            <a:ext cx="2353455" cy="1304144"/>
          </a:xfrm>
          <a:prstGeom prst="homePlat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venir Next Medium" panose="020B0503020202020204" pitchFamily="34" charset="0"/>
              </a:rPr>
              <a:t>Vendor Evaluation</a:t>
            </a:r>
          </a:p>
        </p:txBody>
      </p:sp>
      <p:sp>
        <p:nvSpPr>
          <p:cNvPr id="11" name="Pentagon 10">
            <a:extLst>
              <a:ext uri="{FF2B5EF4-FFF2-40B4-BE49-F238E27FC236}">
                <a16:creationId xmlns:a16="http://schemas.microsoft.com/office/drawing/2014/main" id="{EE7B55AD-62CC-AFAB-0FFE-6B5BB744AA48}"/>
              </a:ext>
            </a:extLst>
          </p:cNvPr>
          <p:cNvSpPr/>
          <p:nvPr/>
        </p:nvSpPr>
        <p:spPr>
          <a:xfrm>
            <a:off x="8752466" y="2047241"/>
            <a:ext cx="2353455" cy="1304144"/>
          </a:xfrm>
          <a:prstGeom prst="homePlat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venir Next Medium" panose="020B0503020202020204" pitchFamily="34" charset="0"/>
              </a:rPr>
              <a:t>Deciding</a:t>
            </a:r>
          </a:p>
        </p:txBody>
      </p:sp>
      <p:sp>
        <p:nvSpPr>
          <p:cNvPr id="12" name="TextBox 11">
            <a:extLst>
              <a:ext uri="{FF2B5EF4-FFF2-40B4-BE49-F238E27FC236}">
                <a16:creationId xmlns:a16="http://schemas.microsoft.com/office/drawing/2014/main" id="{CBC1DAC9-B99F-C68F-FE23-1357B42E5657}"/>
              </a:ext>
            </a:extLst>
          </p:cNvPr>
          <p:cNvSpPr txBox="1"/>
          <p:nvPr/>
        </p:nvSpPr>
        <p:spPr>
          <a:xfrm>
            <a:off x="1256841" y="3506616"/>
            <a:ext cx="2224489" cy="1169551"/>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Avenir Next" panose="020B0503020202020204" pitchFamily="34" charset="0"/>
              </a:rPr>
              <a:t>Triggers</a:t>
            </a:r>
          </a:p>
          <a:p>
            <a:pPr marL="285750" indent="-285750">
              <a:buFont typeface="Arial" panose="020B0604020202020204" pitchFamily="34" charset="0"/>
              <a:buChar char="•"/>
            </a:pPr>
            <a:r>
              <a:rPr lang="en-US" sz="1400" dirty="0">
                <a:latin typeface="Avenir Next" panose="020B0503020202020204" pitchFamily="34" charset="0"/>
              </a:rPr>
              <a:t>Investigation areas</a:t>
            </a:r>
          </a:p>
          <a:p>
            <a:pPr marL="285750" indent="-285750">
              <a:buFont typeface="Arial" panose="020B0604020202020204" pitchFamily="34" charset="0"/>
              <a:buChar char="•"/>
            </a:pPr>
            <a:r>
              <a:rPr lang="en-US" sz="1400" dirty="0">
                <a:latin typeface="Avenir Next" panose="020B0503020202020204" pitchFamily="34" charset="0"/>
              </a:rPr>
              <a:t>Information types</a:t>
            </a:r>
          </a:p>
          <a:p>
            <a:pPr marL="285750" indent="-285750">
              <a:buFont typeface="Arial" panose="020B0604020202020204" pitchFamily="34" charset="0"/>
              <a:buChar char="•"/>
            </a:pPr>
            <a:r>
              <a:rPr lang="en-US" sz="1400" dirty="0">
                <a:latin typeface="Avenir Next" panose="020B0503020202020204" pitchFamily="34" charset="0"/>
              </a:rPr>
              <a:t>Intent topics</a:t>
            </a:r>
          </a:p>
          <a:p>
            <a:pPr marL="285750" indent="-285750">
              <a:buFont typeface="Arial" panose="020B0604020202020204" pitchFamily="34" charset="0"/>
              <a:buChar char="•"/>
            </a:pPr>
            <a:r>
              <a:rPr lang="en-US" sz="1400" dirty="0">
                <a:latin typeface="Avenir Next" panose="020B0503020202020204" pitchFamily="34" charset="0"/>
              </a:rPr>
              <a:t>Search terms</a:t>
            </a:r>
          </a:p>
        </p:txBody>
      </p:sp>
      <p:sp>
        <p:nvSpPr>
          <p:cNvPr id="13" name="TextBox 12">
            <a:extLst>
              <a:ext uri="{FF2B5EF4-FFF2-40B4-BE49-F238E27FC236}">
                <a16:creationId xmlns:a16="http://schemas.microsoft.com/office/drawing/2014/main" id="{8A1DB3EA-803D-860F-E082-A6BCE8FFC9F5}"/>
              </a:ext>
            </a:extLst>
          </p:cNvPr>
          <p:cNvSpPr txBox="1"/>
          <p:nvPr/>
        </p:nvSpPr>
        <p:spPr>
          <a:xfrm>
            <a:off x="3757670" y="3583734"/>
            <a:ext cx="2224489" cy="1169551"/>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Avenir Next" panose="020B0503020202020204" pitchFamily="34" charset="0"/>
              </a:rPr>
              <a:t>Solution criteria</a:t>
            </a:r>
          </a:p>
          <a:p>
            <a:pPr marL="285750" indent="-285750">
              <a:buFont typeface="Arial" panose="020B0604020202020204" pitchFamily="34" charset="0"/>
              <a:buChar char="•"/>
            </a:pPr>
            <a:r>
              <a:rPr lang="en-US" sz="1400" dirty="0">
                <a:latin typeface="Avenir Next" panose="020B0503020202020204" pitchFamily="34" charset="0"/>
              </a:rPr>
              <a:t>Options</a:t>
            </a:r>
          </a:p>
          <a:p>
            <a:pPr marL="285750" indent="-285750">
              <a:buFont typeface="Arial" panose="020B0604020202020204" pitchFamily="34" charset="0"/>
              <a:buChar char="•"/>
            </a:pPr>
            <a:r>
              <a:rPr lang="en-US" sz="1400" dirty="0">
                <a:latin typeface="Avenir Next" panose="020B0503020202020204" pitchFamily="34" charset="0"/>
              </a:rPr>
              <a:t>Advice types</a:t>
            </a:r>
          </a:p>
          <a:p>
            <a:pPr marL="285750" indent="-285750">
              <a:buFont typeface="Arial" panose="020B0604020202020204" pitchFamily="34" charset="0"/>
              <a:buChar char="•"/>
            </a:pPr>
            <a:r>
              <a:rPr lang="en-US" sz="1400" dirty="0">
                <a:latin typeface="Avenir Next" panose="020B0503020202020204" pitchFamily="34" charset="0"/>
              </a:rPr>
              <a:t>Intent topics</a:t>
            </a:r>
          </a:p>
          <a:p>
            <a:pPr marL="285750" indent="-285750">
              <a:buFont typeface="Arial" panose="020B0604020202020204" pitchFamily="34" charset="0"/>
              <a:buChar char="•"/>
            </a:pPr>
            <a:r>
              <a:rPr lang="en-US" sz="1400" dirty="0">
                <a:latin typeface="Avenir Next" panose="020B0503020202020204" pitchFamily="34" charset="0"/>
              </a:rPr>
              <a:t>Search terms</a:t>
            </a:r>
          </a:p>
        </p:txBody>
      </p:sp>
      <p:sp>
        <p:nvSpPr>
          <p:cNvPr id="14" name="TextBox 13">
            <a:extLst>
              <a:ext uri="{FF2B5EF4-FFF2-40B4-BE49-F238E27FC236}">
                <a16:creationId xmlns:a16="http://schemas.microsoft.com/office/drawing/2014/main" id="{0C113E45-47FC-8778-EE0E-ADBF662BC55F}"/>
              </a:ext>
            </a:extLst>
          </p:cNvPr>
          <p:cNvSpPr txBox="1"/>
          <p:nvPr/>
        </p:nvSpPr>
        <p:spPr>
          <a:xfrm>
            <a:off x="6247483" y="3627802"/>
            <a:ext cx="2224489" cy="1815882"/>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Avenir Next" panose="020B0503020202020204" pitchFamily="34" charset="0"/>
              </a:rPr>
              <a:t>Decision criteria definition</a:t>
            </a:r>
          </a:p>
          <a:p>
            <a:pPr marL="285750" indent="-285750">
              <a:buFont typeface="Arial" panose="020B0604020202020204" pitchFamily="34" charset="0"/>
              <a:buChar char="•"/>
            </a:pPr>
            <a:r>
              <a:rPr lang="en-US" sz="1400" dirty="0">
                <a:latin typeface="Avenir Next" panose="020B0503020202020204" pitchFamily="34" charset="0"/>
              </a:rPr>
              <a:t>Vendor requirements</a:t>
            </a:r>
          </a:p>
          <a:p>
            <a:pPr marL="285750" indent="-285750">
              <a:buFont typeface="Arial" panose="020B0604020202020204" pitchFamily="34" charset="0"/>
              <a:buChar char="•"/>
            </a:pPr>
            <a:r>
              <a:rPr lang="en-US" sz="1400" dirty="0">
                <a:latin typeface="Avenir Next" panose="020B0503020202020204" pitchFamily="34" charset="0"/>
              </a:rPr>
              <a:t>Comparison aides</a:t>
            </a:r>
          </a:p>
          <a:p>
            <a:pPr marL="285750" indent="-285750">
              <a:buFont typeface="Arial" panose="020B0604020202020204" pitchFamily="34" charset="0"/>
              <a:buChar char="•"/>
            </a:pPr>
            <a:r>
              <a:rPr lang="en-US" sz="1400" dirty="0">
                <a:latin typeface="Avenir Next" panose="020B0503020202020204" pitchFamily="34" charset="0"/>
              </a:rPr>
              <a:t>Implementation advice</a:t>
            </a:r>
          </a:p>
          <a:p>
            <a:pPr marL="285750" indent="-285750">
              <a:buFont typeface="Arial" panose="020B0604020202020204" pitchFamily="34" charset="0"/>
              <a:buChar char="•"/>
            </a:pPr>
            <a:r>
              <a:rPr lang="en-US" sz="1400" dirty="0">
                <a:latin typeface="Avenir Next" panose="020B0503020202020204" pitchFamily="34" charset="0"/>
              </a:rPr>
              <a:t>Intent topics</a:t>
            </a:r>
          </a:p>
          <a:p>
            <a:pPr marL="285750" indent="-285750">
              <a:buFont typeface="Arial" panose="020B0604020202020204" pitchFamily="34" charset="0"/>
              <a:buChar char="•"/>
            </a:pPr>
            <a:r>
              <a:rPr lang="en-US" sz="1400" dirty="0">
                <a:latin typeface="Avenir Next" panose="020B0503020202020204" pitchFamily="34" charset="0"/>
              </a:rPr>
              <a:t>Search terms</a:t>
            </a:r>
          </a:p>
        </p:txBody>
      </p:sp>
      <p:sp>
        <p:nvSpPr>
          <p:cNvPr id="15" name="TextBox 14">
            <a:extLst>
              <a:ext uri="{FF2B5EF4-FFF2-40B4-BE49-F238E27FC236}">
                <a16:creationId xmlns:a16="http://schemas.microsoft.com/office/drawing/2014/main" id="{5E35700F-6D53-3C40-9A15-409CA2798032}"/>
              </a:ext>
            </a:extLst>
          </p:cNvPr>
          <p:cNvSpPr txBox="1"/>
          <p:nvPr/>
        </p:nvSpPr>
        <p:spPr>
          <a:xfrm>
            <a:off x="8781362" y="3671870"/>
            <a:ext cx="2224489" cy="1169551"/>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Avenir Next" panose="020B0503020202020204" pitchFamily="34" charset="0"/>
              </a:rPr>
              <a:t>Decision factors</a:t>
            </a:r>
          </a:p>
          <a:p>
            <a:pPr marL="285750" indent="-285750">
              <a:buFont typeface="Arial" panose="020B0604020202020204" pitchFamily="34" charset="0"/>
              <a:buChar char="•"/>
            </a:pPr>
            <a:r>
              <a:rPr lang="en-US" sz="1400" dirty="0">
                <a:latin typeface="Avenir Next" panose="020B0503020202020204" pitchFamily="34" charset="0"/>
              </a:rPr>
              <a:t>Proof-points</a:t>
            </a:r>
          </a:p>
          <a:p>
            <a:pPr marL="285750" indent="-285750">
              <a:buFont typeface="Arial" panose="020B0604020202020204" pitchFamily="34" charset="0"/>
              <a:buChar char="•"/>
            </a:pPr>
            <a:r>
              <a:rPr lang="en-US" sz="1400" dirty="0">
                <a:latin typeface="Avenir Next" panose="020B0503020202020204" pitchFamily="34" charset="0"/>
              </a:rPr>
              <a:t>Purchasing requirements</a:t>
            </a:r>
          </a:p>
          <a:p>
            <a:pPr marL="285750" indent="-285750">
              <a:buFont typeface="Arial" panose="020B0604020202020204" pitchFamily="34" charset="0"/>
              <a:buChar char="•"/>
            </a:pPr>
            <a:r>
              <a:rPr lang="en-US" sz="1400" dirty="0">
                <a:latin typeface="Avenir Next" panose="020B0503020202020204" pitchFamily="34" charset="0"/>
              </a:rPr>
              <a:t>Value adds</a:t>
            </a:r>
          </a:p>
        </p:txBody>
      </p:sp>
      <p:sp>
        <p:nvSpPr>
          <p:cNvPr id="16" name="TextBox 15">
            <a:extLst>
              <a:ext uri="{FF2B5EF4-FFF2-40B4-BE49-F238E27FC236}">
                <a16:creationId xmlns:a16="http://schemas.microsoft.com/office/drawing/2014/main" id="{31736221-54CB-2C56-B149-8EEBDB46F81A}"/>
              </a:ext>
            </a:extLst>
          </p:cNvPr>
          <p:cNvSpPr txBox="1"/>
          <p:nvPr/>
        </p:nvSpPr>
        <p:spPr>
          <a:xfrm>
            <a:off x="2748628" y="1243610"/>
            <a:ext cx="1603324" cy="338554"/>
          </a:xfrm>
          <a:prstGeom prst="rect">
            <a:avLst/>
          </a:prstGeom>
          <a:noFill/>
        </p:spPr>
        <p:txBody>
          <a:bodyPr wrap="none" rtlCol="0">
            <a:spAutoFit/>
          </a:bodyPr>
          <a:lstStyle/>
          <a:p>
            <a:r>
              <a:rPr lang="en-US" sz="1600" i="1" dirty="0">
                <a:latin typeface="Avenir Next Medium" panose="020B0503020202020204" pitchFamily="34" charset="0"/>
              </a:rPr>
              <a:t>Showing Intent</a:t>
            </a:r>
          </a:p>
        </p:txBody>
      </p:sp>
      <p:sp>
        <p:nvSpPr>
          <p:cNvPr id="17" name="TextBox 16">
            <a:extLst>
              <a:ext uri="{FF2B5EF4-FFF2-40B4-BE49-F238E27FC236}">
                <a16:creationId xmlns:a16="http://schemas.microsoft.com/office/drawing/2014/main" id="{57037662-2B37-416D-2669-8C6AE0E7FB09}"/>
              </a:ext>
            </a:extLst>
          </p:cNvPr>
          <p:cNvSpPr txBox="1"/>
          <p:nvPr/>
        </p:nvSpPr>
        <p:spPr>
          <a:xfrm>
            <a:off x="6247483" y="1243610"/>
            <a:ext cx="1794850" cy="338554"/>
          </a:xfrm>
          <a:prstGeom prst="rect">
            <a:avLst/>
          </a:prstGeom>
          <a:noFill/>
        </p:spPr>
        <p:txBody>
          <a:bodyPr wrap="none" rtlCol="0">
            <a:spAutoFit/>
          </a:bodyPr>
          <a:lstStyle/>
          <a:p>
            <a:r>
              <a:rPr lang="en-US" sz="1600" i="1" dirty="0">
                <a:latin typeface="Avenir Next Medium" panose="020B0503020202020204" pitchFamily="34" charset="0"/>
              </a:rPr>
              <a:t>Ready to Engage</a:t>
            </a:r>
          </a:p>
        </p:txBody>
      </p:sp>
      <p:sp>
        <p:nvSpPr>
          <p:cNvPr id="18" name="Right Brace 17">
            <a:extLst>
              <a:ext uri="{FF2B5EF4-FFF2-40B4-BE49-F238E27FC236}">
                <a16:creationId xmlns:a16="http://schemas.microsoft.com/office/drawing/2014/main" id="{2A786171-377C-6593-16A6-23B73469AEB6}"/>
              </a:ext>
            </a:extLst>
          </p:cNvPr>
          <p:cNvSpPr/>
          <p:nvPr/>
        </p:nvSpPr>
        <p:spPr>
          <a:xfrm rot="16200000">
            <a:off x="3481014" y="-764960"/>
            <a:ext cx="318089" cy="4957787"/>
          </a:xfrm>
          <a:prstGeom prst="rightBrac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744879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D780CB45-2F68-3144-B91A-75825F0E5593}"/>
              </a:ext>
            </a:extLst>
          </p:cNvPr>
          <p:cNvSpPr>
            <a:spLocks noGrp="1"/>
          </p:cNvSpPr>
          <p:nvPr>
            <p:ph type="ftr" sz="quarter" idx="3"/>
          </p:nvPr>
        </p:nvSpPr>
        <p:spPr/>
        <p:txBody>
          <a:bodyPr/>
          <a:lstStyle/>
          <a:p>
            <a:r>
              <a:rPr lang="en-US"/>
              <a:t>Proprietary &amp; Confidential. All rights reserved</a:t>
            </a:r>
            <a:endParaRPr lang="en-US" dirty="0"/>
          </a:p>
        </p:txBody>
      </p:sp>
      <p:sp>
        <p:nvSpPr>
          <p:cNvPr id="4" name="Slide Number Placeholder 3">
            <a:extLst>
              <a:ext uri="{FF2B5EF4-FFF2-40B4-BE49-F238E27FC236}">
                <a16:creationId xmlns:a16="http://schemas.microsoft.com/office/drawing/2014/main" id="{E8A1C4FA-9276-9641-8CE9-C56BDAFD949A}"/>
              </a:ext>
            </a:extLst>
          </p:cNvPr>
          <p:cNvSpPr>
            <a:spLocks noGrp="1"/>
          </p:cNvSpPr>
          <p:nvPr>
            <p:ph type="sldNum" sz="quarter" idx="4"/>
          </p:nvPr>
        </p:nvSpPr>
        <p:spPr>
          <a:xfrm>
            <a:off x="7930376" y="6364791"/>
            <a:ext cx="2743200" cy="365125"/>
          </a:xfrm>
        </p:spPr>
        <p:txBody>
          <a:bodyPr/>
          <a:lstStyle/>
          <a:p>
            <a:fld id="{0C787423-F450-F145-86EF-8FAF16FDB412}" type="slidenum">
              <a:rPr lang="en-US" smtClean="0"/>
              <a:pPr/>
              <a:t>3</a:t>
            </a:fld>
            <a:endParaRPr lang="en-US" dirty="0"/>
          </a:p>
        </p:txBody>
      </p:sp>
      <p:graphicFrame>
        <p:nvGraphicFramePr>
          <p:cNvPr id="5" name="Table 12">
            <a:extLst>
              <a:ext uri="{FF2B5EF4-FFF2-40B4-BE49-F238E27FC236}">
                <a16:creationId xmlns:a16="http://schemas.microsoft.com/office/drawing/2014/main" id="{037B2AE1-21F1-EE4E-A4E1-DE016D32888B}"/>
              </a:ext>
            </a:extLst>
          </p:cNvPr>
          <p:cNvGraphicFramePr>
            <a:graphicFrameLocks/>
          </p:cNvGraphicFramePr>
          <p:nvPr>
            <p:extLst>
              <p:ext uri="{D42A27DB-BD31-4B8C-83A1-F6EECF244321}">
                <p14:modId xmlns:p14="http://schemas.microsoft.com/office/powerpoint/2010/main" val="2694884873"/>
              </p:ext>
            </p:extLst>
          </p:nvPr>
        </p:nvGraphicFramePr>
        <p:xfrm>
          <a:off x="421779" y="1316334"/>
          <a:ext cx="8310240" cy="4819107"/>
        </p:xfrm>
        <a:graphic>
          <a:graphicData uri="http://schemas.openxmlformats.org/drawingml/2006/table">
            <a:tbl>
              <a:tblPr firstRow="1" bandRow="1">
                <a:tableStyleId>{21E4AEA4-8DFA-4A89-87EB-49C32662AFE0}</a:tableStyleId>
              </a:tblPr>
              <a:tblGrid>
                <a:gridCol w="1442317">
                  <a:extLst>
                    <a:ext uri="{9D8B030D-6E8A-4147-A177-3AD203B41FA5}">
                      <a16:colId xmlns:a16="http://schemas.microsoft.com/office/drawing/2014/main" val="2506062591"/>
                    </a:ext>
                  </a:extLst>
                </a:gridCol>
                <a:gridCol w="3330217">
                  <a:extLst>
                    <a:ext uri="{9D8B030D-6E8A-4147-A177-3AD203B41FA5}">
                      <a16:colId xmlns:a16="http://schemas.microsoft.com/office/drawing/2014/main" val="3811057473"/>
                    </a:ext>
                  </a:extLst>
                </a:gridCol>
                <a:gridCol w="3537706">
                  <a:extLst>
                    <a:ext uri="{9D8B030D-6E8A-4147-A177-3AD203B41FA5}">
                      <a16:colId xmlns:a16="http://schemas.microsoft.com/office/drawing/2014/main" val="3861917624"/>
                    </a:ext>
                  </a:extLst>
                </a:gridCol>
              </a:tblGrid>
              <a:tr h="993872">
                <a:tc>
                  <a:txBody>
                    <a:bodyPr/>
                    <a:lstStyle/>
                    <a:p>
                      <a:endParaRPr lang="en-US" sz="1200" b="0" dirty="0">
                        <a:latin typeface="Avenir Next" panose="020B0503020202020204"/>
                      </a:endParaRPr>
                    </a:p>
                  </a:txBody>
                  <a:tcPr>
                    <a:solidFill>
                      <a:schemeClr val="bg1"/>
                    </a:solidFill>
                  </a:tcPr>
                </a:tc>
                <a:tc>
                  <a:txBody>
                    <a:bodyPr/>
                    <a:lstStyle/>
                    <a:p>
                      <a:pPr algn="ctr"/>
                      <a:r>
                        <a:rPr lang="en-US" sz="1400" b="1" kern="1200" dirty="0">
                          <a:solidFill>
                            <a:schemeClr val="lt1"/>
                          </a:solidFill>
                          <a:latin typeface="Avenir Next" panose="020B0503020202020204"/>
                        </a:rPr>
                        <a:t>Priority 1</a:t>
                      </a:r>
                    </a:p>
                    <a:p>
                      <a:pPr algn="ctr"/>
                      <a:r>
                        <a:rPr lang="en-US" sz="1400" b="1" kern="1200" dirty="0">
                          <a:solidFill>
                            <a:schemeClr val="lt1"/>
                          </a:solidFill>
                          <a:latin typeface="Avenir Next" panose="020B0503020202020204"/>
                        </a:rPr>
                        <a:t>Small-Medium Biotech and Pharma</a:t>
                      </a:r>
                      <a:endParaRPr lang="en-US" sz="1400" b="1" kern="1200" dirty="0">
                        <a:solidFill>
                          <a:schemeClr val="lt1"/>
                        </a:solidFill>
                        <a:latin typeface="Avenir Next" panose="020B050302020202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latin typeface="Avenir Next" panose="020B0503020202020204"/>
                        </a:rPr>
                        <a:t>Priority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latin typeface="Avenir Next" panose="020B0503020202020204"/>
                        </a:rPr>
                        <a:t>Large biotech </a:t>
                      </a:r>
                      <a:br>
                        <a:rPr lang="en-US" sz="1400" b="1" dirty="0">
                          <a:latin typeface="Avenir Next" panose="020B0503020202020204"/>
                        </a:rPr>
                      </a:br>
                      <a:r>
                        <a:rPr lang="en-US" sz="1400" b="1" dirty="0">
                          <a:latin typeface="Avenir Next" panose="020B0503020202020204"/>
                        </a:rPr>
                        <a:t>Medium to large pharma</a:t>
                      </a:r>
                    </a:p>
                  </a:txBody>
                  <a:tcPr/>
                </a:tc>
                <a:extLst>
                  <a:ext uri="{0D108BD9-81ED-4DB2-BD59-A6C34878D82A}">
                    <a16:rowId xmlns:a16="http://schemas.microsoft.com/office/drawing/2014/main" val="2297450933"/>
                  </a:ext>
                </a:extLst>
              </a:tr>
              <a:tr h="1111728">
                <a:tc>
                  <a:txBody>
                    <a:bodyPr/>
                    <a:lstStyle/>
                    <a:p>
                      <a:r>
                        <a:rPr lang="en-US" sz="1200" b="0" dirty="0">
                          <a:latin typeface="Avenir Next" panose="020B0503020202020204"/>
                        </a:rPr>
                        <a:t>Segment</a:t>
                      </a:r>
                    </a:p>
                  </a:txBody>
                  <a:tcPr anchor="ctr"/>
                </a:tc>
                <a:tc>
                  <a:txBody>
                    <a:bodyPr/>
                    <a:lstStyle/>
                    <a:p>
                      <a:r>
                        <a:rPr lang="en-US" sz="1200" b="0" dirty="0">
                          <a:latin typeface="Avenir Next" panose="020B0503020202020204"/>
                        </a:rPr>
                        <a:t>Small Med Biotech and Pharma &lt;1000 relevant targets (1 product wonders and licensing orgs)</a:t>
                      </a:r>
                    </a:p>
                    <a:p>
                      <a:endParaRPr lang="en-US" sz="1200" b="0" dirty="0">
                        <a:latin typeface="Avenir Next" panose="020B0503020202020204"/>
                      </a:endParaRPr>
                    </a:p>
                  </a:txBody>
                  <a:tcPr/>
                </a:tc>
                <a:tc>
                  <a:txBody>
                    <a:bodyPr/>
                    <a:lstStyle/>
                    <a:p>
                      <a:r>
                        <a:rPr lang="en-US" sz="1200" b="0" dirty="0">
                          <a:latin typeface="Avenir Next" panose="020B0503020202020204"/>
                        </a:rPr>
                        <a:t>Large Biotech: Genentech, Amgen (&lt;10)</a:t>
                      </a:r>
                    </a:p>
                    <a:p>
                      <a:r>
                        <a:rPr lang="en-US" sz="1200" b="0" dirty="0">
                          <a:latin typeface="Avenir Next" panose="020B0503020202020204"/>
                        </a:rPr>
                        <a:t>Large Pharma: Novartis, Merck, Pfizer, GSK (&lt;20)</a:t>
                      </a:r>
                    </a:p>
                    <a:p>
                      <a:r>
                        <a:rPr lang="en-US" sz="1200" b="0" dirty="0">
                          <a:latin typeface="Avenir Next" panose="020B0503020202020204"/>
                        </a:rPr>
                        <a:t>Medium Pharma: Ipsen, Taiho, Ferring, Incyte (&lt;100)</a:t>
                      </a:r>
                    </a:p>
                  </a:txBody>
                  <a:tcPr/>
                </a:tc>
                <a:extLst>
                  <a:ext uri="{0D108BD9-81ED-4DB2-BD59-A6C34878D82A}">
                    <a16:rowId xmlns:a16="http://schemas.microsoft.com/office/drawing/2014/main" val="2653572659"/>
                  </a:ext>
                </a:extLst>
              </a:tr>
              <a:tr h="793267">
                <a:tc>
                  <a:txBody>
                    <a:bodyPr/>
                    <a:lstStyle/>
                    <a:p>
                      <a:r>
                        <a:rPr lang="en-US" sz="1200" b="0" dirty="0">
                          <a:latin typeface="Avenir Next" panose="020B0503020202020204"/>
                        </a:rPr>
                        <a:t>Characteristics</a:t>
                      </a:r>
                    </a:p>
                  </a:txBody>
                  <a:tcPr anchor="ctr"/>
                </a:tc>
                <a:tc>
                  <a:txBody>
                    <a:bodyPr/>
                    <a:lstStyle/>
                    <a:p>
                      <a:pPr marL="0" indent="0">
                        <a:buFont typeface="Arial" panose="020B0604020202020204" pitchFamily="34" charset="0"/>
                        <a:buNone/>
                      </a:pPr>
                      <a:r>
                        <a:rPr lang="en-US" sz="1200" b="0" dirty="0">
                          <a:latin typeface="Avenir Next" panose="020B0503020202020204"/>
                        </a:rPr>
                        <a:t>Head of marketing has authority and freedom to make decisions independently,  budget</a:t>
                      </a:r>
                    </a:p>
                  </a:txBody>
                  <a:tcPr/>
                </a:tc>
                <a:tc>
                  <a:txBody>
                    <a:bodyPr/>
                    <a:lstStyle/>
                    <a:p>
                      <a:pPr marL="0" indent="0">
                        <a:buFont typeface="Arial" panose="020B0604020202020204" pitchFamily="34" charset="0"/>
                        <a:buNone/>
                      </a:pPr>
                      <a:r>
                        <a:rPr lang="en-US" sz="1200" b="0" dirty="0">
                          <a:latin typeface="Avenir Next" panose="020B0503020202020204"/>
                        </a:rPr>
                        <a:t>Procurement driven</a:t>
                      </a:r>
                    </a:p>
                  </a:txBody>
                  <a:tcPr/>
                </a:tc>
                <a:extLst>
                  <a:ext uri="{0D108BD9-81ED-4DB2-BD59-A6C34878D82A}">
                    <a16:rowId xmlns:a16="http://schemas.microsoft.com/office/drawing/2014/main" val="1042009447"/>
                  </a:ext>
                </a:extLst>
              </a:tr>
              <a:tr h="1888356">
                <a:tc>
                  <a:txBody>
                    <a:bodyPr/>
                    <a:lstStyle/>
                    <a:p>
                      <a:r>
                        <a:rPr lang="en-US" sz="1200" b="0" dirty="0">
                          <a:latin typeface="Avenir Next" panose="020B0503020202020204"/>
                        </a:rPr>
                        <a:t>Buyer</a:t>
                      </a:r>
                    </a:p>
                    <a:p>
                      <a:r>
                        <a:rPr lang="en-US" sz="1200" b="0" dirty="0">
                          <a:latin typeface="Avenir Next" panose="020B0503020202020204"/>
                        </a:rPr>
                        <a:t>Collective</a:t>
                      </a:r>
                    </a:p>
                  </a:txBody>
                  <a:tcPr anchor="ctr"/>
                </a:tc>
                <a:tc>
                  <a:txBody>
                    <a:bodyPr/>
                    <a:lstStyle/>
                    <a:p>
                      <a:pPr marL="0" indent="0">
                        <a:buFont typeface="Arial" panose="020B0604020202020204" pitchFamily="34" charset="0"/>
                        <a:buNone/>
                      </a:pPr>
                      <a:r>
                        <a:rPr lang="en-US" sz="1200" b="0" dirty="0">
                          <a:latin typeface="Avenir Next" panose="020B0503020202020204"/>
                        </a:rPr>
                        <a:t>Director or VP</a:t>
                      </a:r>
                    </a:p>
                    <a:p>
                      <a:pPr marL="0" indent="0">
                        <a:buFont typeface="Arial" panose="020B0604020202020204" pitchFamily="34" charset="0"/>
                        <a:buNone/>
                      </a:pPr>
                      <a:endParaRPr lang="en-US" sz="1200" b="0" dirty="0">
                        <a:latin typeface="Avenir Next" panose="020B0503020202020204"/>
                      </a:endParaRPr>
                    </a:p>
                    <a:p>
                      <a:pPr marL="0" indent="0">
                        <a:buFont typeface="Arial" panose="020B0604020202020204" pitchFamily="34" charset="0"/>
                        <a:buNone/>
                      </a:pPr>
                      <a:r>
                        <a:rPr lang="en-US" sz="1200" b="0" dirty="0">
                          <a:latin typeface="Avenir Next" panose="020B0503020202020204"/>
                        </a:rPr>
                        <a:t>Dir/VP Marketing for LOB </a:t>
                      </a:r>
                    </a:p>
                    <a:p>
                      <a:pPr marL="0" indent="0">
                        <a:buFont typeface="Arial" panose="020B0604020202020204" pitchFamily="34" charset="0"/>
                        <a:buNone/>
                      </a:pPr>
                      <a:endParaRPr lang="en-US" sz="1200" b="0" dirty="0">
                        <a:latin typeface="Avenir Next" panose="020B0503020202020204"/>
                      </a:endParaRPr>
                    </a:p>
                    <a:p>
                      <a:pPr marL="0" indent="0">
                        <a:buFont typeface="Arial" panose="020B0604020202020204" pitchFamily="34" charset="0"/>
                        <a:buNone/>
                      </a:pPr>
                      <a:r>
                        <a:rPr lang="en-US" sz="1200" b="0" dirty="0">
                          <a:latin typeface="Avenir Next" panose="020B0503020202020204"/>
                        </a:rPr>
                        <a:t>Head of BI involved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latin typeface="Avenir Next" panose="020B0503020202020204"/>
                        </a:rPr>
                        <a:t>Business Line Dir/Vice President - Champion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dirty="0">
                        <a:latin typeface="Avenir Next" panose="020B0503020202020204"/>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latin typeface="Avenir Next" panose="020B0503020202020204"/>
                        </a:rPr>
                        <a:t>Dir/VP Marketing for LOB (Med 4-6; Large 20-30) - Champion</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dirty="0">
                        <a:latin typeface="Avenir Next" panose="020B0503020202020204"/>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latin typeface="Avenir Next" panose="020B0503020202020204"/>
                        </a:rPr>
                        <a:t>Digital Strategy/BI involved as a strong influencer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dirty="0">
                        <a:latin typeface="Avenir Next" panose="020B0503020202020204"/>
                      </a:endParaRPr>
                    </a:p>
                    <a:p>
                      <a:pPr marL="0" indent="0">
                        <a:buFont typeface="Arial" panose="020B0604020202020204" pitchFamily="34" charset="0"/>
                        <a:buNone/>
                      </a:pPr>
                      <a:r>
                        <a:rPr lang="en-US" sz="1200" b="0" dirty="0">
                          <a:latin typeface="Avenir Next" panose="020B0503020202020204"/>
                        </a:rPr>
                        <a:t>Procurement (2-3 per account matter) - Influencer and a potential barrier</a:t>
                      </a:r>
                    </a:p>
                  </a:txBody>
                  <a:tcPr/>
                </a:tc>
                <a:extLst>
                  <a:ext uri="{0D108BD9-81ED-4DB2-BD59-A6C34878D82A}">
                    <a16:rowId xmlns:a16="http://schemas.microsoft.com/office/drawing/2014/main" val="411996555"/>
                  </a:ext>
                </a:extLst>
              </a:tr>
            </a:tbl>
          </a:graphicData>
        </a:graphic>
      </p:graphicFrame>
      <p:sp>
        <p:nvSpPr>
          <p:cNvPr id="7" name="Title 1">
            <a:extLst>
              <a:ext uri="{FF2B5EF4-FFF2-40B4-BE49-F238E27FC236}">
                <a16:creationId xmlns:a16="http://schemas.microsoft.com/office/drawing/2014/main" id="{82A46BF9-E28B-1125-8746-EDD28F74FE9F}"/>
              </a:ext>
            </a:extLst>
          </p:cNvPr>
          <p:cNvSpPr txBox="1">
            <a:spLocks/>
          </p:cNvSpPr>
          <p:nvPr/>
        </p:nvSpPr>
        <p:spPr>
          <a:xfrm>
            <a:off x="898101" y="365125"/>
            <a:ext cx="10515600" cy="1325563"/>
          </a:xfrm>
          <a:prstGeom prst="rect">
            <a:avLst/>
          </a:prstGeom>
        </p:spPr>
        <p:txBody>
          <a:bodyPr/>
          <a:lstStyle>
            <a:lvl1pPr algn="ctr" defTabSz="914400" rtl="0" eaLnBrk="1" latinLnBrk="0" hangingPunct="1">
              <a:lnSpc>
                <a:spcPct val="90000"/>
              </a:lnSpc>
              <a:spcBef>
                <a:spcPct val="0"/>
              </a:spcBef>
              <a:buNone/>
              <a:defRPr sz="4000" b="0" kern="1200">
                <a:solidFill>
                  <a:schemeClr val="tx1">
                    <a:lumMod val="75000"/>
                    <a:lumOff val="25000"/>
                  </a:schemeClr>
                </a:solidFill>
                <a:latin typeface="Avenir Next" panose="020B0503020202020204" pitchFamily="34" charset="0"/>
                <a:ea typeface="+mj-ea"/>
                <a:cs typeface="+mj-cs"/>
              </a:defRPr>
            </a:lvl1pPr>
          </a:lstStyle>
          <a:p>
            <a:r>
              <a:rPr lang="en-US" dirty="0"/>
              <a:t>Ideal Customer Profile Example</a:t>
            </a:r>
          </a:p>
        </p:txBody>
      </p:sp>
      <p:graphicFrame>
        <p:nvGraphicFramePr>
          <p:cNvPr id="9" name="Table 8">
            <a:extLst>
              <a:ext uri="{FF2B5EF4-FFF2-40B4-BE49-F238E27FC236}">
                <a16:creationId xmlns:a16="http://schemas.microsoft.com/office/drawing/2014/main" id="{A342D853-A10B-2199-30A5-E8BF2158704B}"/>
              </a:ext>
            </a:extLst>
          </p:cNvPr>
          <p:cNvGraphicFramePr>
            <a:graphicFrameLocks noGrp="1"/>
          </p:cNvGraphicFramePr>
          <p:nvPr>
            <p:extLst>
              <p:ext uri="{D42A27DB-BD31-4B8C-83A1-F6EECF244321}">
                <p14:modId xmlns:p14="http://schemas.microsoft.com/office/powerpoint/2010/main" val="3009894841"/>
              </p:ext>
            </p:extLst>
          </p:nvPr>
        </p:nvGraphicFramePr>
        <p:xfrm>
          <a:off x="9056389" y="1316334"/>
          <a:ext cx="2833634" cy="2414106"/>
        </p:xfrm>
        <a:graphic>
          <a:graphicData uri="http://schemas.openxmlformats.org/drawingml/2006/table">
            <a:tbl>
              <a:tblPr firstRow="1" bandRow="1">
                <a:tableStyleId>{21E4AEA4-8DFA-4A89-87EB-49C32662AFE0}</a:tableStyleId>
              </a:tblPr>
              <a:tblGrid>
                <a:gridCol w="2833634">
                  <a:extLst>
                    <a:ext uri="{9D8B030D-6E8A-4147-A177-3AD203B41FA5}">
                      <a16:colId xmlns:a16="http://schemas.microsoft.com/office/drawing/2014/main" val="1363390208"/>
                    </a:ext>
                  </a:extLst>
                </a:gridCol>
              </a:tblGrid>
              <a:tr h="4024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Avenir Next" panose="020B0503020202020204"/>
                        </a:rPr>
                        <a:t>AVOID</a:t>
                      </a:r>
                    </a:p>
                  </a:txBody>
                  <a:tcPr/>
                </a:tc>
                <a:extLst>
                  <a:ext uri="{0D108BD9-81ED-4DB2-BD59-A6C34878D82A}">
                    <a16:rowId xmlns:a16="http://schemas.microsoft.com/office/drawing/2014/main" val="2279630521"/>
                  </a:ext>
                </a:extLst>
              </a:tr>
              <a:tr h="1022832">
                <a:tc>
                  <a:txBody>
                    <a:bodyPr/>
                    <a:lstStyle/>
                    <a:p>
                      <a:pPr lvl="0"/>
                      <a:endParaRPr lang="en-US" sz="1400" dirty="0">
                        <a:latin typeface="Avenir Next" panose="020B0503020202020204"/>
                      </a:endParaRPr>
                    </a:p>
                    <a:p>
                      <a:pPr lvl="0"/>
                      <a:r>
                        <a:rPr lang="en-US" sz="1400" dirty="0">
                          <a:latin typeface="Avenir Next" panose="020B0503020202020204"/>
                        </a:rPr>
                        <a:t>Device Manufacturers</a:t>
                      </a:r>
                    </a:p>
                    <a:p>
                      <a:pPr lvl="0"/>
                      <a:r>
                        <a:rPr lang="en-US" sz="1400" dirty="0">
                          <a:latin typeface="Avenir Next" panose="020B0503020202020204"/>
                        </a:rPr>
                        <a:t>Diagnostic Companies</a:t>
                      </a:r>
                    </a:p>
                    <a:p>
                      <a:pPr lvl="0"/>
                      <a:r>
                        <a:rPr lang="en-US" sz="1400" dirty="0">
                          <a:latin typeface="Avenir Next" panose="020B0503020202020204"/>
                        </a:rPr>
                        <a:t>_______________________</a:t>
                      </a:r>
                    </a:p>
                    <a:p>
                      <a:pPr lvl="0"/>
                      <a:endParaRPr lang="en-US" sz="1400" dirty="0">
                        <a:latin typeface="Avenir Next" panose="020B0503020202020204"/>
                      </a:endParaRPr>
                    </a:p>
                    <a:p>
                      <a:pPr lvl="0"/>
                      <a:r>
                        <a:rPr lang="en-US" sz="1400" dirty="0">
                          <a:latin typeface="Avenir Next" panose="020B0503020202020204"/>
                        </a:rPr>
                        <a:t>Medical Teams should not be part of target audience, rarely hold decision making authority.</a:t>
                      </a:r>
                    </a:p>
                    <a:p>
                      <a:pPr lvl="0"/>
                      <a:endParaRPr lang="en-US" sz="1400" dirty="0">
                        <a:latin typeface="Avenir Next" panose="020B0503020202020204"/>
                      </a:endParaRPr>
                    </a:p>
                  </a:txBody>
                  <a:tcPr/>
                </a:tc>
                <a:extLst>
                  <a:ext uri="{0D108BD9-81ED-4DB2-BD59-A6C34878D82A}">
                    <a16:rowId xmlns:a16="http://schemas.microsoft.com/office/drawing/2014/main" val="2743709342"/>
                  </a:ext>
                </a:extLst>
              </a:tr>
            </a:tbl>
          </a:graphicData>
        </a:graphic>
      </p:graphicFrame>
    </p:spTree>
    <p:extLst>
      <p:ext uri="{BB962C8B-B14F-4D97-AF65-F5344CB8AC3E}">
        <p14:creationId xmlns:p14="http://schemas.microsoft.com/office/powerpoint/2010/main" val="733375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331B5-29C5-C54C-A920-2B8D382CFA0B}"/>
              </a:ext>
            </a:extLst>
          </p:cNvPr>
          <p:cNvSpPr>
            <a:spLocks noGrp="1"/>
          </p:cNvSpPr>
          <p:nvPr>
            <p:ph type="title"/>
          </p:nvPr>
        </p:nvSpPr>
        <p:spPr/>
        <p:txBody>
          <a:bodyPr/>
          <a:lstStyle/>
          <a:p>
            <a:r>
              <a:rPr lang="en-US" dirty="0"/>
              <a:t>Champion Personas</a:t>
            </a:r>
          </a:p>
        </p:txBody>
      </p:sp>
      <p:sp>
        <p:nvSpPr>
          <p:cNvPr id="10" name="Content Placeholder 9">
            <a:extLst>
              <a:ext uri="{FF2B5EF4-FFF2-40B4-BE49-F238E27FC236}">
                <a16:creationId xmlns:a16="http://schemas.microsoft.com/office/drawing/2014/main" id="{092F216F-9641-7E4F-91A8-CCAD6D220A61}"/>
              </a:ext>
            </a:extLst>
          </p:cNvPr>
          <p:cNvSpPr>
            <a:spLocks noGrp="1"/>
          </p:cNvSpPr>
          <p:nvPr>
            <p:ph sz="half" idx="1"/>
          </p:nvPr>
        </p:nvSpPr>
        <p:spPr>
          <a:xfrm>
            <a:off x="158957" y="2210207"/>
            <a:ext cx="2998477" cy="3023508"/>
          </a:xfrm>
        </p:spPr>
        <p:txBody>
          <a:bodyPr>
            <a:normAutofit lnSpcReduction="10000"/>
          </a:bodyPr>
          <a:lstStyle/>
          <a:p>
            <a:r>
              <a:rPr lang="en-US" sz="1400" b="1" dirty="0">
                <a:latin typeface="Avenir Next Heavy" panose="020B0503020202020204" pitchFamily="34" charset="0"/>
              </a:rPr>
              <a:t>Dir/VP Business Line</a:t>
            </a:r>
          </a:p>
          <a:p>
            <a:pPr marL="457200" lvl="1" indent="0">
              <a:buNone/>
            </a:pPr>
            <a:r>
              <a:rPr lang="en-US" sz="1400" dirty="0"/>
              <a:t>Responsibilities:</a:t>
            </a:r>
          </a:p>
          <a:p>
            <a:pPr lvl="1"/>
            <a:r>
              <a:rPr lang="en-US" sz="1400" dirty="0"/>
              <a:t>Business line leader/P&amp;L for the Gene Therapies</a:t>
            </a:r>
          </a:p>
          <a:p>
            <a:pPr lvl="1"/>
            <a:r>
              <a:rPr lang="en-US" sz="1400" dirty="0"/>
              <a:t>Therapy pipeline prioritization</a:t>
            </a:r>
          </a:p>
          <a:p>
            <a:pPr lvl="1"/>
            <a:r>
              <a:rPr lang="en-US" sz="1400" dirty="0"/>
              <a:t>GTM execution for Gene Therapies </a:t>
            </a:r>
          </a:p>
          <a:p>
            <a:endParaRPr lang="en-US" sz="1400" b="1" dirty="0">
              <a:latin typeface="Avenir Next Heavy" panose="020B0503020202020204" pitchFamily="34" charset="0"/>
            </a:endParaRPr>
          </a:p>
          <a:p>
            <a:endParaRPr lang="en-US" sz="1400" b="1" dirty="0">
              <a:latin typeface="Avenir Next Heavy" panose="020B0503020202020204" pitchFamily="34" charset="0"/>
            </a:endParaRPr>
          </a:p>
          <a:p>
            <a:endParaRPr lang="en-US" sz="1400" b="1" dirty="0">
              <a:latin typeface="Avenir Next Heavy" panose="020B0503020202020204" pitchFamily="34" charset="0"/>
            </a:endParaRPr>
          </a:p>
          <a:p>
            <a:endParaRPr lang="en-US" sz="1400" dirty="0"/>
          </a:p>
        </p:txBody>
      </p:sp>
      <p:sp>
        <p:nvSpPr>
          <p:cNvPr id="5" name="Content Placeholder 4">
            <a:extLst>
              <a:ext uri="{FF2B5EF4-FFF2-40B4-BE49-F238E27FC236}">
                <a16:creationId xmlns:a16="http://schemas.microsoft.com/office/drawing/2014/main" id="{A52ACD02-D74B-A214-F5EE-7188B1285CDB}"/>
              </a:ext>
            </a:extLst>
          </p:cNvPr>
          <p:cNvSpPr>
            <a:spLocks noGrp="1"/>
          </p:cNvSpPr>
          <p:nvPr>
            <p:ph sz="half" idx="2"/>
          </p:nvPr>
        </p:nvSpPr>
        <p:spPr>
          <a:xfrm>
            <a:off x="3064378" y="2210207"/>
            <a:ext cx="2998477" cy="3023508"/>
          </a:xfrm>
        </p:spPr>
        <p:txBody>
          <a:bodyPr>
            <a:normAutofit lnSpcReduction="10000"/>
          </a:bodyPr>
          <a:lstStyle/>
          <a:p>
            <a:r>
              <a:rPr lang="en-US" sz="1400" b="1" dirty="0">
                <a:latin typeface="Avenir Next Heavy" panose="020B0503020202020204" pitchFamily="34" charset="0"/>
              </a:rPr>
              <a:t>Dir/VP Marketing</a:t>
            </a:r>
          </a:p>
          <a:p>
            <a:pPr marL="457200" lvl="1" indent="0">
              <a:buNone/>
            </a:pPr>
            <a:r>
              <a:rPr lang="en-US" sz="1400" dirty="0"/>
              <a:t>Responsibilities</a:t>
            </a:r>
          </a:p>
          <a:p>
            <a:pPr lvl="1"/>
            <a:r>
              <a:rPr lang="en-US" sz="1400" dirty="0"/>
              <a:t>GTM and engagement for all therapies within the Hematology/Oncology drug class</a:t>
            </a:r>
          </a:p>
          <a:p>
            <a:pPr lvl="1"/>
            <a:r>
              <a:rPr lang="en-US" sz="1400" dirty="0"/>
              <a:t>Requires both specific clinical knowledge and access to/engagement with specific provider specialties</a:t>
            </a:r>
          </a:p>
          <a:p>
            <a:pPr marL="457200" lvl="1" indent="0">
              <a:buNone/>
            </a:pPr>
            <a:endParaRPr lang="en-US" sz="1400" dirty="0"/>
          </a:p>
          <a:p>
            <a:pPr marL="457200" lvl="1" indent="0">
              <a:buNone/>
            </a:pPr>
            <a:r>
              <a:rPr lang="en-US" sz="1400" dirty="0"/>
              <a:t>Specialties:</a:t>
            </a:r>
          </a:p>
          <a:p>
            <a:pPr lvl="1"/>
            <a:r>
              <a:rPr lang="en-US" sz="1400" dirty="0"/>
              <a:t>Hematology/Oncology</a:t>
            </a:r>
          </a:p>
          <a:p>
            <a:pPr marL="457200" lvl="1" indent="0">
              <a:buNone/>
            </a:pPr>
            <a:endParaRPr lang="en-US" sz="1400" dirty="0"/>
          </a:p>
          <a:p>
            <a:endParaRPr lang="en-US" sz="1400" dirty="0"/>
          </a:p>
        </p:txBody>
      </p:sp>
      <p:sp>
        <p:nvSpPr>
          <p:cNvPr id="3" name="Footer Placeholder 2">
            <a:extLst>
              <a:ext uri="{FF2B5EF4-FFF2-40B4-BE49-F238E27FC236}">
                <a16:creationId xmlns:a16="http://schemas.microsoft.com/office/drawing/2014/main" id="{E7E61517-B326-FF48-9484-8A0CC8B5A546}"/>
              </a:ext>
            </a:extLst>
          </p:cNvPr>
          <p:cNvSpPr>
            <a:spLocks noGrp="1"/>
          </p:cNvSpPr>
          <p:nvPr>
            <p:ph type="ftr" sz="quarter" idx="3"/>
          </p:nvPr>
        </p:nvSpPr>
        <p:spPr/>
        <p:txBody>
          <a:bodyPr/>
          <a:lstStyle/>
          <a:p>
            <a:r>
              <a:rPr lang="en-US"/>
              <a:t>Proprietary &amp; Confidential. All rights reserved</a:t>
            </a:r>
            <a:endParaRPr lang="en-US" dirty="0"/>
          </a:p>
        </p:txBody>
      </p:sp>
      <p:sp>
        <p:nvSpPr>
          <p:cNvPr id="4" name="Slide Number Placeholder 3">
            <a:extLst>
              <a:ext uri="{FF2B5EF4-FFF2-40B4-BE49-F238E27FC236}">
                <a16:creationId xmlns:a16="http://schemas.microsoft.com/office/drawing/2014/main" id="{CB2AC090-6E50-0642-8E80-735414D26AD3}"/>
              </a:ext>
            </a:extLst>
          </p:cNvPr>
          <p:cNvSpPr>
            <a:spLocks noGrp="1"/>
          </p:cNvSpPr>
          <p:nvPr>
            <p:ph type="sldNum" sz="quarter" idx="4"/>
          </p:nvPr>
        </p:nvSpPr>
        <p:spPr/>
        <p:txBody>
          <a:bodyPr/>
          <a:lstStyle/>
          <a:p>
            <a:fld id="{0C787423-F450-F145-86EF-8FAF16FDB412}" type="slidenum">
              <a:rPr lang="en-US" smtClean="0"/>
              <a:pPr/>
              <a:t>4</a:t>
            </a:fld>
            <a:endParaRPr lang="en-US" dirty="0"/>
          </a:p>
        </p:txBody>
      </p:sp>
      <p:sp>
        <p:nvSpPr>
          <p:cNvPr id="6" name="Content Placeholder 4">
            <a:extLst>
              <a:ext uri="{FF2B5EF4-FFF2-40B4-BE49-F238E27FC236}">
                <a16:creationId xmlns:a16="http://schemas.microsoft.com/office/drawing/2014/main" id="{E9530CFA-5F62-EBD4-3342-1324536955E6}"/>
              </a:ext>
            </a:extLst>
          </p:cNvPr>
          <p:cNvSpPr txBox="1">
            <a:spLocks/>
          </p:cNvSpPr>
          <p:nvPr/>
        </p:nvSpPr>
        <p:spPr>
          <a:xfrm>
            <a:off x="5969799" y="2210207"/>
            <a:ext cx="2908785" cy="30235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venir Next" panose="020B05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venir Next" panose="020B05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venir Next" panose="020B05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venir Next" panose="020B05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venir Next" panose="020B05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b="1" dirty="0">
                <a:latin typeface="Avenir Next Heavy" panose="020B0503020202020204" pitchFamily="34" charset="0"/>
              </a:rPr>
              <a:t>Dir/VP Digital Health Strategy</a:t>
            </a:r>
          </a:p>
          <a:p>
            <a:pPr marL="457200" lvl="1" indent="0">
              <a:buNone/>
            </a:pPr>
            <a:r>
              <a:rPr lang="en-US" sz="1400" dirty="0"/>
              <a:t>Responsibilities :</a:t>
            </a:r>
          </a:p>
          <a:p>
            <a:pPr lvl="1"/>
            <a:r>
              <a:rPr lang="en-US" sz="1400" dirty="0"/>
              <a:t>Digital transformation</a:t>
            </a:r>
          </a:p>
          <a:p>
            <a:pPr lvl="1"/>
            <a:r>
              <a:rPr lang="en-US" sz="1400" dirty="0"/>
              <a:t>Product incubation and commercialization</a:t>
            </a:r>
          </a:p>
          <a:p>
            <a:pPr lvl="1"/>
            <a:r>
              <a:rPr lang="en-US" sz="1400" dirty="0"/>
              <a:t>Incorporation of RWD into the drug development process</a:t>
            </a:r>
          </a:p>
          <a:p>
            <a:pPr lvl="1"/>
            <a:r>
              <a:rPr lang="en-US" sz="1400" dirty="0"/>
              <a:t>Streamlining drug trials</a:t>
            </a:r>
          </a:p>
          <a:p>
            <a:pPr lvl="1"/>
            <a:endParaRPr lang="en-US" sz="1400" dirty="0"/>
          </a:p>
          <a:p>
            <a:endParaRPr lang="en-US" sz="1400" dirty="0"/>
          </a:p>
        </p:txBody>
      </p:sp>
      <p:sp>
        <p:nvSpPr>
          <p:cNvPr id="8" name="Content Placeholder 4">
            <a:extLst>
              <a:ext uri="{FF2B5EF4-FFF2-40B4-BE49-F238E27FC236}">
                <a16:creationId xmlns:a16="http://schemas.microsoft.com/office/drawing/2014/main" id="{ABA334A0-5A4C-D50F-8497-A92D2603350E}"/>
              </a:ext>
            </a:extLst>
          </p:cNvPr>
          <p:cNvSpPr txBox="1">
            <a:spLocks/>
          </p:cNvSpPr>
          <p:nvPr/>
        </p:nvSpPr>
        <p:spPr>
          <a:xfrm>
            <a:off x="8782164" y="2210207"/>
            <a:ext cx="2908785" cy="302350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venir Next" panose="020B05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venir Next" panose="020B05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venir Next" panose="020B05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venir Next" panose="020B05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venir Next" panose="020B05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b="1" dirty="0">
                <a:latin typeface="Avenir Next Heavy" panose="020B0503020202020204" pitchFamily="34" charset="0"/>
              </a:rPr>
              <a:t>Dir/VP Procurement</a:t>
            </a:r>
          </a:p>
          <a:p>
            <a:pPr marL="457200" lvl="1" indent="0">
              <a:buNone/>
            </a:pPr>
            <a:r>
              <a:rPr lang="en-US" sz="1400" dirty="0"/>
              <a:t>Responsibilities :</a:t>
            </a:r>
          </a:p>
          <a:p>
            <a:pPr lvl="1"/>
            <a:r>
              <a:rPr lang="en-US" sz="1400" dirty="0"/>
              <a:t>End-to-end Procurement management of global manufacturing, laboratory, quality and HSE</a:t>
            </a:r>
          </a:p>
          <a:p>
            <a:pPr lvl="1"/>
            <a:r>
              <a:rPr lang="en-US" sz="1400" dirty="0"/>
              <a:t>corporate functions (Facilities/Real Estate, Legal, E&amp;C)</a:t>
            </a:r>
          </a:p>
          <a:p>
            <a:pPr lvl="1"/>
            <a:r>
              <a:rPr lang="en-US" sz="1400" dirty="0"/>
              <a:t>US-focused commercial analytics, contracting and pricing solutions. </a:t>
            </a:r>
          </a:p>
          <a:p>
            <a:pPr lvl="1"/>
            <a:r>
              <a:rPr lang="en-US" sz="1400" dirty="0"/>
              <a:t>Heavy concentration in Software and SaaS/Cloud solutions and accompanying services.</a:t>
            </a:r>
          </a:p>
          <a:p>
            <a:pPr lvl="1"/>
            <a:endParaRPr lang="en-US" sz="1400" dirty="0"/>
          </a:p>
          <a:p>
            <a:endParaRPr lang="en-US" sz="1400" dirty="0"/>
          </a:p>
        </p:txBody>
      </p:sp>
      <p:pic>
        <p:nvPicPr>
          <p:cNvPr id="9" name="Picture 8">
            <a:extLst>
              <a:ext uri="{FF2B5EF4-FFF2-40B4-BE49-F238E27FC236}">
                <a16:creationId xmlns:a16="http://schemas.microsoft.com/office/drawing/2014/main" id="{93AE7E6C-956A-9656-FF93-7775224F449E}"/>
              </a:ext>
            </a:extLst>
          </p:cNvPr>
          <p:cNvPicPr>
            <a:picLocks noChangeAspect="1"/>
          </p:cNvPicPr>
          <p:nvPr/>
        </p:nvPicPr>
        <p:blipFill>
          <a:blip r:embed="rId3"/>
          <a:stretch>
            <a:fillRect/>
          </a:stretch>
        </p:blipFill>
        <p:spPr>
          <a:xfrm>
            <a:off x="3178898" y="1161412"/>
            <a:ext cx="859702" cy="859702"/>
          </a:xfrm>
          <a:prstGeom prst="rect">
            <a:avLst/>
          </a:prstGeom>
        </p:spPr>
      </p:pic>
      <p:sp>
        <p:nvSpPr>
          <p:cNvPr id="12" name="TextBox 11">
            <a:extLst>
              <a:ext uri="{FF2B5EF4-FFF2-40B4-BE49-F238E27FC236}">
                <a16:creationId xmlns:a16="http://schemas.microsoft.com/office/drawing/2014/main" id="{236B0B73-8DC4-ACC4-58E6-35C8044F4882}"/>
              </a:ext>
            </a:extLst>
          </p:cNvPr>
          <p:cNvSpPr txBox="1"/>
          <p:nvPr/>
        </p:nvSpPr>
        <p:spPr>
          <a:xfrm>
            <a:off x="3977112" y="1161412"/>
            <a:ext cx="1838143" cy="938719"/>
          </a:xfrm>
          <a:prstGeom prst="rect">
            <a:avLst/>
          </a:prstGeom>
          <a:noFill/>
        </p:spPr>
        <p:txBody>
          <a:bodyPr wrap="square">
            <a:spAutoFit/>
          </a:bodyPr>
          <a:lstStyle>
            <a:defPPr>
              <a:defRPr lang="en-US"/>
            </a:defPPr>
            <a:lvl1pPr>
              <a:defRPr sz="1100" b="1"/>
            </a:lvl1pPr>
          </a:lstStyle>
          <a:p>
            <a:r>
              <a:rPr lang="en-US" dirty="0">
                <a:latin typeface="Avenir Next" panose="020B0503020202020204"/>
              </a:rPr>
              <a:t>Dave Bryant</a:t>
            </a:r>
          </a:p>
          <a:p>
            <a:r>
              <a:rPr lang="en-US" b="0" dirty="0">
                <a:latin typeface="Avenir Next" panose="020B0503020202020204"/>
              </a:rPr>
              <a:t>Senior Marketing Manager</a:t>
            </a:r>
          </a:p>
          <a:p>
            <a:r>
              <a:rPr lang="en-US" b="0" dirty="0">
                <a:latin typeface="Avenir Next" panose="020B0503020202020204"/>
              </a:rPr>
              <a:t>Hematology / Oncology </a:t>
            </a:r>
          </a:p>
          <a:p>
            <a:r>
              <a:rPr lang="en-US" b="0" dirty="0">
                <a:latin typeface="Avenir Next" panose="020B0503020202020204"/>
              </a:rPr>
              <a:t>at </a:t>
            </a:r>
            <a:r>
              <a:rPr lang="en-US" b="0" dirty="0" err="1">
                <a:latin typeface="Avenir Next" panose="020B0503020202020204"/>
              </a:rPr>
              <a:t>Nunatix</a:t>
            </a:r>
            <a:endParaRPr lang="en-US" b="0" dirty="0">
              <a:latin typeface="Avenir Next" panose="020B0503020202020204"/>
            </a:endParaRPr>
          </a:p>
        </p:txBody>
      </p:sp>
      <p:pic>
        <p:nvPicPr>
          <p:cNvPr id="13" name="Picture 12">
            <a:extLst>
              <a:ext uri="{FF2B5EF4-FFF2-40B4-BE49-F238E27FC236}">
                <a16:creationId xmlns:a16="http://schemas.microsoft.com/office/drawing/2014/main" id="{08A537A4-22D2-8509-5378-39F5FB5F5842}"/>
              </a:ext>
            </a:extLst>
          </p:cNvPr>
          <p:cNvPicPr>
            <a:picLocks noChangeAspect="1"/>
          </p:cNvPicPr>
          <p:nvPr/>
        </p:nvPicPr>
        <p:blipFill>
          <a:blip r:embed="rId4"/>
          <a:stretch>
            <a:fillRect/>
          </a:stretch>
        </p:blipFill>
        <p:spPr>
          <a:xfrm>
            <a:off x="256036" y="1161412"/>
            <a:ext cx="830997" cy="830997"/>
          </a:xfrm>
          <a:prstGeom prst="rect">
            <a:avLst/>
          </a:prstGeom>
        </p:spPr>
      </p:pic>
      <p:sp>
        <p:nvSpPr>
          <p:cNvPr id="15" name="TextBox 14">
            <a:extLst>
              <a:ext uri="{FF2B5EF4-FFF2-40B4-BE49-F238E27FC236}">
                <a16:creationId xmlns:a16="http://schemas.microsoft.com/office/drawing/2014/main" id="{1CB774E6-B3B1-BFE5-141F-3832E387662A}"/>
              </a:ext>
            </a:extLst>
          </p:cNvPr>
          <p:cNvSpPr txBox="1"/>
          <p:nvPr/>
        </p:nvSpPr>
        <p:spPr>
          <a:xfrm>
            <a:off x="1040722" y="1161412"/>
            <a:ext cx="1701434" cy="600164"/>
          </a:xfrm>
          <a:prstGeom prst="rect">
            <a:avLst/>
          </a:prstGeom>
          <a:noFill/>
        </p:spPr>
        <p:txBody>
          <a:bodyPr wrap="square">
            <a:spAutoFit/>
          </a:bodyPr>
          <a:lstStyle/>
          <a:p>
            <a:r>
              <a:rPr lang="en-US" sz="1100" b="1" dirty="0">
                <a:latin typeface="Avenir Next" panose="020B0503020202020204"/>
              </a:rPr>
              <a:t>Jane Smith</a:t>
            </a:r>
          </a:p>
          <a:p>
            <a:r>
              <a:rPr lang="en-US" sz="1100" dirty="0">
                <a:latin typeface="Avenir Next" panose="020B0503020202020204"/>
              </a:rPr>
              <a:t>President, </a:t>
            </a:r>
            <a:r>
              <a:rPr lang="en-US" sz="1100" dirty="0" err="1"/>
              <a:t>Quantix</a:t>
            </a:r>
            <a:r>
              <a:rPr lang="en-US" sz="1100" dirty="0"/>
              <a:t> Gene Therapies</a:t>
            </a:r>
          </a:p>
        </p:txBody>
      </p:sp>
      <p:pic>
        <p:nvPicPr>
          <p:cNvPr id="16" name="Picture 15">
            <a:extLst>
              <a:ext uri="{FF2B5EF4-FFF2-40B4-BE49-F238E27FC236}">
                <a16:creationId xmlns:a16="http://schemas.microsoft.com/office/drawing/2014/main" id="{66A2185D-6F79-09B6-C053-3C73B2756E71}"/>
              </a:ext>
            </a:extLst>
          </p:cNvPr>
          <p:cNvPicPr>
            <a:picLocks noChangeAspect="1"/>
          </p:cNvPicPr>
          <p:nvPr/>
        </p:nvPicPr>
        <p:blipFill>
          <a:blip r:embed="rId5"/>
          <a:stretch>
            <a:fillRect/>
          </a:stretch>
        </p:blipFill>
        <p:spPr>
          <a:xfrm>
            <a:off x="6009616" y="1161412"/>
            <a:ext cx="859702" cy="859702"/>
          </a:xfrm>
          <a:prstGeom prst="rect">
            <a:avLst/>
          </a:prstGeom>
        </p:spPr>
      </p:pic>
      <p:sp>
        <p:nvSpPr>
          <p:cNvPr id="18" name="TextBox 17">
            <a:extLst>
              <a:ext uri="{FF2B5EF4-FFF2-40B4-BE49-F238E27FC236}">
                <a16:creationId xmlns:a16="http://schemas.microsoft.com/office/drawing/2014/main" id="{B9394E08-28A5-0C99-E1CF-7DC86A48B71E}"/>
              </a:ext>
            </a:extLst>
          </p:cNvPr>
          <p:cNvSpPr txBox="1"/>
          <p:nvPr/>
        </p:nvSpPr>
        <p:spPr>
          <a:xfrm>
            <a:off x="6869318" y="1161412"/>
            <a:ext cx="2091865" cy="938719"/>
          </a:xfrm>
          <a:prstGeom prst="rect">
            <a:avLst/>
          </a:prstGeom>
          <a:noFill/>
        </p:spPr>
        <p:txBody>
          <a:bodyPr wrap="square">
            <a:spAutoFit/>
          </a:bodyPr>
          <a:lstStyle/>
          <a:p>
            <a:r>
              <a:rPr lang="en-US" sz="1100" b="1" i="0" dirty="0">
                <a:effectLst/>
                <a:latin typeface="Avenir Next" panose="020B0503020202020204"/>
              </a:rPr>
              <a:t>Cathy Hayes</a:t>
            </a:r>
          </a:p>
          <a:p>
            <a:r>
              <a:rPr lang="en-US" sz="1100" dirty="0">
                <a:latin typeface="Avenir Next" panose="020B0503020202020204"/>
              </a:rPr>
              <a:t>VP/Global Head Technology Transformation, </a:t>
            </a:r>
            <a:r>
              <a:rPr lang="en-US" sz="1100" dirty="0" err="1">
                <a:latin typeface="Avenir Next" panose="020B0503020202020204"/>
              </a:rPr>
              <a:t>Quantix</a:t>
            </a:r>
            <a:endParaRPr lang="en-US" sz="1100" dirty="0">
              <a:latin typeface="Avenir Next" panose="020B0503020202020204"/>
            </a:endParaRPr>
          </a:p>
          <a:p>
            <a:r>
              <a:rPr lang="en-US" sz="1100" dirty="0">
                <a:latin typeface="Avenir Next" panose="020B0503020202020204"/>
              </a:rPr>
              <a:t>Engagement &amp; Marketing Product Line</a:t>
            </a:r>
          </a:p>
        </p:txBody>
      </p:sp>
      <p:pic>
        <p:nvPicPr>
          <p:cNvPr id="19" name="Picture 18">
            <a:extLst>
              <a:ext uri="{FF2B5EF4-FFF2-40B4-BE49-F238E27FC236}">
                <a16:creationId xmlns:a16="http://schemas.microsoft.com/office/drawing/2014/main" id="{259AACD2-6A82-8DF1-EA1F-EA8626B38C6C}"/>
              </a:ext>
            </a:extLst>
          </p:cNvPr>
          <p:cNvPicPr>
            <a:picLocks noChangeAspect="1"/>
          </p:cNvPicPr>
          <p:nvPr/>
        </p:nvPicPr>
        <p:blipFill>
          <a:blip r:embed="rId6"/>
          <a:stretch>
            <a:fillRect/>
          </a:stretch>
        </p:blipFill>
        <p:spPr>
          <a:xfrm>
            <a:off x="8878585" y="1161412"/>
            <a:ext cx="859702" cy="859702"/>
          </a:xfrm>
          <a:prstGeom prst="rect">
            <a:avLst/>
          </a:prstGeom>
        </p:spPr>
      </p:pic>
      <p:sp>
        <p:nvSpPr>
          <p:cNvPr id="21" name="TextBox 20">
            <a:extLst>
              <a:ext uri="{FF2B5EF4-FFF2-40B4-BE49-F238E27FC236}">
                <a16:creationId xmlns:a16="http://schemas.microsoft.com/office/drawing/2014/main" id="{A89EADAC-EBA5-6B87-828F-173AE3763AE8}"/>
              </a:ext>
            </a:extLst>
          </p:cNvPr>
          <p:cNvSpPr txBox="1"/>
          <p:nvPr/>
        </p:nvSpPr>
        <p:spPr>
          <a:xfrm>
            <a:off x="9692666" y="1161412"/>
            <a:ext cx="2243298" cy="600164"/>
          </a:xfrm>
          <a:prstGeom prst="rect">
            <a:avLst/>
          </a:prstGeom>
          <a:noFill/>
        </p:spPr>
        <p:txBody>
          <a:bodyPr wrap="square">
            <a:spAutoFit/>
          </a:bodyPr>
          <a:lstStyle/>
          <a:p>
            <a:r>
              <a:rPr lang="en-US" sz="1100" b="1" dirty="0">
                <a:latin typeface="Avenir Next" panose="020B0503020202020204"/>
              </a:rPr>
              <a:t>Cindy House  </a:t>
            </a:r>
          </a:p>
          <a:p>
            <a:r>
              <a:rPr lang="en-US" sz="1100" dirty="0">
                <a:latin typeface="Avenir Next" panose="020B0503020202020204"/>
              </a:rPr>
              <a:t>Global Category Manager, IT Procurement at </a:t>
            </a:r>
            <a:r>
              <a:rPr lang="en-US" sz="1100" dirty="0" err="1">
                <a:latin typeface="Avenir Next" panose="020B0503020202020204"/>
              </a:rPr>
              <a:t>Quantix</a:t>
            </a:r>
            <a:endParaRPr lang="en-US" sz="1100" dirty="0">
              <a:latin typeface="Avenir Next" panose="020B0503020202020204"/>
            </a:endParaRPr>
          </a:p>
        </p:txBody>
      </p:sp>
    </p:spTree>
    <p:extLst>
      <p:ext uri="{BB962C8B-B14F-4D97-AF65-F5344CB8AC3E}">
        <p14:creationId xmlns:p14="http://schemas.microsoft.com/office/powerpoint/2010/main" val="260054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F65D4-C0D9-9C48-87BE-61B679A7477A}"/>
              </a:ext>
            </a:extLst>
          </p:cNvPr>
          <p:cNvSpPr>
            <a:spLocks noGrp="1"/>
          </p:cNvSpPr>
          <p:nvPr>
            <p:ph type="title"/>
          </p:nvPr>
        </p:nvSpPr>
        <p:spPr>
          <a:xfrm>
            <a:off x="838200" y="214709"/>
            <a:ext cx="8974540" cy="1325563"/>
          </a:xfrm>
        </p:spPr>
        <p:txBody>
          <a:bodyPr>
            <a:noAutofit/>
          </a:bodyPr>
          <a:lstStyle/>
          <a:p>
            <a:pPr algn="l"/>
            <a:r>
              <a:rPr lang="en-US" sz="3200" dirty="0"/>
              <a:t>Persona 1: </a:t>
            </a:r>
            <a:r>
              <a:rPr lang="en-US" sz="3200" b="1" dirty="0">
                <a:latin typeface="Avenir Next Heavy" panose="020B0503020202020204" pitchFamily="34" charset="0"/>
              </a:rPr>
              <a:t>Dir/VP Business Line Owner</a:t>
            </a:r>
            <a:br>
              <a:rPr lang="en-US" sz="3200" b="1" dirty="0">
                <a:latin typeface="Avenir Next Heavy" panose="020B0503020202020204" pitchFamily="34" charset="0"/>
              </a:rPr>
            </a:br>
            <a:endParaRPr lang="en-US" sz="3200" dirty="0"/>
          </a:p>
        </p:txBody>
      </p:sp>
      <p:sp>
        <p:nvSpPr>
          <p:cNvPr id="5" name="Content Placeholder 4">
            <a:extLst>
              <a:ext uri="{FF2B5EF4-FFF2-40B4-BE49-F238E27FC236}">
                <a16:creationId xmlns:a16="http://schemas.microsoft.com/office/drawing/2014/main" id="{DBCDCAD8-E96F-EC6F-616F-F4E68226ADDA}"/>
              </a:ext>
            </a:extLst>
          </p:cNvPr>
          <p:cNvSpPr>
            <a:spLocks noGrp="1"/>
          </p:cNvSpPr>
          <p:nvPr>
            <p:ph sz="half" idx="1"/>
          </p:nvPr>
        </p:nvSpPr>
        <p:spPr>
          <a:xfrm>
            <a:off x="838200" y="1377244"/>
            <a:ext cx="4883727" cy="4799719"/>
          </a:xfrm>
        </p:spPr>
        <p:txBody>
          <a:bodyPr>
            <a:normAutofit/>
          </a:bodyPr>
          <a:lstStyle/>
          <a:p>
            <a:r>
              <a:rPr lang="en-US" sz="1200" b="1" dirty="0"/>
              <a:t>Jane Smith  - </a:t>
            </a:r>
            <a:r>
              <a:rPr lang="en-US" sz="1200" dirty="0"/>
              <a:t>President</a:t>
            </a:r>
          </a:p>
          <a:p>
            <a:r>
              <a:rPr lang="en-US" sz="1200" dirty="0" err="1"/>
              <a:t>Quantix</a:t>
            </a:r>
            <a:r>
              <a:rPr lang="en-US" sz="1200" dirty="0"/>
              <a:t> Gene Therapies</a:t>
            </a:r>
          </a:p>
          <a:p>
            <a:pPr>
              <a:lnSpc>
                <a:spcPct val="120000"/>
              </a:lnSpc>
            </a:pPr>
            <a:r>
              <a:rPr lang="en-US" sz="1200" dirty="0"/>
              <a:t>Responsibilities include</a:t>
            </a:r>
          </a:p>
          <a:p>
            <a:pPr lvl="1">
              <a:lnSpc>
                <a:spcPct val="120000"/>
              </a:lnSpc>
            </a:pPr>
            <a:r>
              <a:rPr lang="en-US" sz="1200" dirty="0"/>
              <a:t>P&amp;L Owner</a:t>
            </a:r>
          </a:p>
          <a:p>
            <a:pPr lvl="1">
              <a:lnSpc>
                <a:spcPct val="120000"/>
              </a:lnSpc>
            </a:pPr>
            <a:r>
              <a:rPr lang="en-US" sz="1200" dirty="0"/>
              <a:t>Pipeline prioritization</a:t>
            </a:r>
          </a:p>
          <a:p>
            <a:pPr lvl="1">
              <a:lnSpc>
                <a:spcPct val="120000"/>
              </a:lnSpc>
            </a:pPr>
            <a:r>
              <a:rPr lang="en-US" sz="1200" dirty="0"/>
              <a:t>Successful GTM approach and execution for new therapies</a:t>
            </a:r>
          </a:p>
          <a:p>
            <a:pPr lvl="1">
              <a:lnSpc>
                <a:spcPct val="120000"/>
              </a:lnSpc>
            </a:pPr>
            <a:r>
              <a:rPr lang="en-US" sz="1200" dirty="0"/>
              <a:t>PR lead, thought leader within the space</a:t>
            </a:r>
          </a:p>
          <a:p>
            <a:pPr>
              <a:lnSpc>
                <a:spcPct val="120000"/>
              </a:lnSpc>
            </a:pPr>
            <a:r>
              <a:rPr lang="en-US" sz="1200" dirty="0"/>
              <a:t>Role in buying process: Champion. Initiates need, leads buying process, key driver in developing requirements</a:t>
            </a:r>
          </a:p>
        </p:txBody>
      </p:sp>
      <p:sp>
        <p:nvSpPr>
          <p:cNvPr id="11" name="Content Placeholder 10">
            <a:extLst>
              <a:ext uri="{FF2B5EF4-FFF2-40B4-BE49-F238E27FC236}">
                <a16:creationId xmlns:a16="http://schemas.microsoft.com/office/drawing/2014/main" id="{0849476B-B3D0-4BE5-8F10-5438B53E13A3}"/>
              </a:ext>
            </a:extLst>
          </p:cNvPr>
          <p:cNvSpPr>
            <a:spLocks noGrp="1"/>
          </p:cNvSpPr>
          <p:nvPr>
            <p:ph sz="half" idx="2"/>
          </p:nvPr>
        </p:nvSpPr>
        <p:spPr>
          <a:xfrm>
            <a:off x="5721927" y="980509"/>
            <a:ext cx="5888182" cy="5286147"/>
          </a:xfrm>
        </p:spPr>
        <p:txBody>
          <a:bodyPr>
            <a:noAutofit/>
          </a:bodyPr>
          <a:lstStyle/>
          <a:p>
            <a:pPr marL="0" indent="0">
              <a:lnSpc>
                <a:spcPct val="120000"/>
              </a:lnSpc>
              <a:buNone/>
            </a:pPr>
            <a:r>
              <a:rPr lang="en-US" sz="1100" dirty="0"/>
              <a:t>How she describes herself:</a:t>
            </a:r>
          </a:p>
          <a:p>
            <a:pPr>
              <a:lnSpc>
                <a:spcPct val="120000"/>
              </a:lnSpc>
            </a:pPr>
            <a:r>
              <a:rPr lang="en-US" sz="1100" dirty="0"/>
              <a:t>Jane leads the team that is reimagining medicine to transform the lives of people living with rare genetic diseases. With more than 25 years of U.S. and international leadership experience in sales, marketing and commercial operations, Chris excels in translating strategy into actionable execution and consistently enables her teams to thrive, achieving impressive results in a positive, collaborative environment.</a:t>
            </a:r>
          </a:p>
          <a:p>
            <a:pPr>
              <a:lnSpc>
                <a:spcPct val="120000"/>
              </a:lnSpc>
            </a:pPr>
            <a:r>
              <a:rPr lang="en-US" sz="1100" dirty="0"/>
              <a:t>Jane’s experience is deeply rooted in healthcare across therapeutic categories leading teams at J&amp;J, Genentech, and several start-ups. She is passionate about creating others-focused, inclusive, team-oriented, and performance driven cultures that apply the talents of diverse individuals and teams to transform the way a company does business. Jane’s expertise lies in:</a:t>
            </a:r>
          </a:p>
          <a:p>
            <a:pPr>
              <a:lnSpc>
                <a:spcPct val="120000"/>
              </a:lnSpc>
            </a:pPr>
            <a:r>
              <a:rPr lang="en-US" sz="1100" dirty="0"/>
              <a:t>Leading organizations with her ability to effectively build, re-structure and right size commercial organizations to support changing business environments and industry needs, including integration of organizations. </a:t>
            </a:r>
          </a:p>
          <a:p>
            <a:pPr>
              <a:lnSpc>
                <a:spcPct val="120000"/>
              </a:lnSpc>
            </a:pPr>
            <a:r>
              <a:rPr lang="en-US" sz="1100" dirty="0"/>
              <a:t>Long-term strategic planning based on extensive experience in establishing a clear, long-term vision and leading the development and execution of actionable strategic plans for complex organizations.</a:t>
            </a:r>
          </a:p>
          <a:p>
            <a:pPr>
              <a:lnSpc>
                <a:spcPct val="120000"/>
              </a:lnSpc>
            </a:pPr>
            <a:r>
              <a:rPr lang="en-US" sz="1100" dirty="0"/>
              <a:t>Delivering results evidenced by a proven track record of setting ambitious objectives and leading teams to over-deliver on execution and revenue goals. </a:t>
            </a:r>
          </a:p>
        </p:txBody>
      </p:sp>
      <p:sp>
        <p:nvSpPr>
          <p:cNvPr id="3" name="Footer Placeholder 2">
            <a:extLst>
              <a:ext uri="{FF2B5EF4-FFF2-40B4-BE49-F238E27FC236}">
                <a16:creationId xmlns:a16="http://schemas.microsoft.com/office/drawing/2014/main" id="{A523FA8B-3580-9A4C-9982-FC0BDE35AE03}"/>
              </a:ext>
            </a:extLst>
          </p:cNvPr>
          <p:cNvSpPr>
            <a:spLocks noGrp="1"/>
          </p:cNvSpPr>
          <p:nvPr>
            <p:ph type="ftr" sz="quarter" idx="3"/>
          </p:nvPr>
        </p:nvSpPr>
        <p:spPr/>
        <p:txBody>
          <a:bodyPr/>
          <a:lstStyle/>
          <a:p>
            <a:r>
              <a:rPr lang="en-US"/>
              <a:t>Proprietary &amp; Confidential. All rights reserved</a:t>
            </a:r>
            <a:endParaRPr lang="en-US" dirty="0"/>
          </a:p>
        </p:txBody>
      </p:sp>
      <p:sp>
        <p:nvSpPr>
          <p:cNvPr id="4" name="Slide Number Placeholder 3">
            <a:extLst>
              <a:ext uri="{FF2B5EF4-FFF2-40B4-BE49-F238E27FC236}">
                <a16:creationId xmlns:a16="http://schemas.microsoft.com/office/drawing/2014/main" id="{F3D81CE6-DDA4-0941-A7F8-806803E836B5}"/>
              </a:ext>
            </a:extLst>
          </p:cNvPr>
          <p:cNvSpPr>
            <a:spLocks noGrp="1"/>
          </p:cNvSpPr>
          <p:nvPr>
            <p:ph type="sldNum" sz="quarter" idx="4"/>
          </p:nvPr>
        </p:nvSpPr>
        <p:spPr/>
        <p:txBody>
          <a:bodyPr/>
          <a:lstStyle/>
          <a:p>
            <a:fld id="{0C787423-F450-F145-86EF-8FAF16FDB412}" type="slidenum">
              <a:rPr lang="en-US" smtClean="0"/>
              <a:pPr/>
              <a:t>5</a:t>
            </a:fld>
            <a:endParaRPr lang="en-US" dirty="0"/>
          </a:p>
        </p:txBody>
      </p:sp>
      <p:pic>
        <p:nvPicPr>
          <p:cNvPr id="6" name="Picture 5">
            <a:extLst>
              <a:ext uri="{FF2B5EF4-FFF2-40B4-BE49-F238E27FC236}">
                <a16:creationId xmlns:a16="http://schemas.microsoft.com/office/drawing/2014/main" id="{CA6163D0-6087-342D-51A6-CC6834C8F84E}"/>
              </a:ext>
            </a:extLst>
          </p:cNvPr>
          <p:cNvPicPr>
            <a:picLocks noChangeAspect="1"/>
          </p:cNvPicPr>
          <p:nvPr/>
        </p:nvPicPr>
        <p:blipFill>
          <a:blip r:embed="rId2"/>
          <a:stretch>
            <a:fillRect/>
          </a:stretch>
        </p:blipFill>
        <p:spPr>
          <a:xfrm>
            <a:off x="10446603" y="318522"/>
            <a:ext cx="830997" cy="830997"/>
          </a:xfrm>
          <a:prstGeom prst="rect">
            <a:avLst/>
          </a:prstGeom>
        </p:spPr>
      </p:pic>
    </p:spTree>
    <p:extLst>
      <p:ext uri="{BB962C8B-B14F-4D97-AF65-F5344CB8AC3E}">
        <p14:creationId xmlns:p14="http://schemas.microsoft.com/office/powerpoint/2010/main" val="2733762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61521-74F7-17AE-9776-5326FC585747}"/>
              </a:ext>
            </a:extLst>
          </p:cNvPr>
          <p:cNvSpPr>
            <a:spLocks noGrp="1"/>
          </p:cNvSpPr>
          <p:nvPr>
            <p:ph type="title"/>
          </p:nvPr>
        </p:nvSpPr>
        <p:spPr/>
        <p:txBody>
          <a:bodyPr>
            <a:normAutofit fontScale="90000"/>
          </a:bodyPr>
          <a:lstStyle/>
          <a:p>
            <a:r>
              <a:rPr lang="en-US" dirty="0"/>
              <a:t>Dir/VP Business Line Owner - Problem Definition</a:t>
            </a:r>
          </a:p>
        </p:txBody>
      </p:sp>
      <p:graphicFrame>
        <p:nvGraphicFramePr>
          <p:cNvPr id="8" name="Table 8">
            <a:extLst>
              <a:ext uri="{FF2B5EF4-FFF2-40B4-BE49-F238E27FC236}">
                <a16:creationId xmlns:a16="http://schemas.microsoft.com/office/drawing/2014/main" id="{E15CC850-CE15-F78A-A936-AEC1DFCC6606}"/>
              </a:ext>
            </a:extLst>
          </p:cNvPr>
          <p:cNvGraphicFramePr>
            <a:graphicFrameLocks noGrp="1"/>
          </p:cNvGraphicFramePr>
          <p:nvPr>
            <p:ph idx="1"/>
            <p:extLst>
              <p:ext uri="{D42A27DB-BD31-4B8C-83A1-F6EECF244321}">
                <p14:modId xmlns:p14="http://schemas.microsoft.com/office/powerpoint/2010/main" val="1081210573"/>
              </p:ext>
            </p:extLst>
          </p:nvPr>
        </p:nvGraphicFramePr>
        <p:xfrm>
          <a:off x="838200" y="1365250"/>
          <a:ext cx="10515597" cy="429768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887031732"/>
                    </a:ext>
                  </a:extLst>
                </a:gridCol>
                <a:gridCol w="3505199">
                  <a:extLst>
                    <a:ext uri="{9D8B030D-6E8A-4147-A177-3AD203B41FA5}">
                      <a16:colId xmlns:a16="http://schemas.microsoft.com/office/drawing/2014/main" val="2808015715"/>
                    </a:ext>
                  </a:extLst>
                </a:gridCol>
                <a:gridCol w="3505199">
                  <a:extLst>
                    <a:ext uri="{9D8B030D-6E8A-4147-A177-3AD203B41FA5}">
                      <a16:colId xmlns:a16="http://schemas.microsoft.com/office/drawing/2014/main" val="3537698804"/>
                    </a:ext>
                  </a:extLst>
                </a:gridCol>
              </a:tblGrid>
              <a:tr h="370840">
                <a:tc>
                  <a:txBody>
                    <a:bodyPr/>
                    <a:lstStyle/>
                    <a:p>
                      <a:r>
                        <a:rPr lang="en-US" sz="1200" b="1" dirty="0">
                          <a:solidFill>
                            <a:srgbClr val="0070C0"/>
                          </a:solidFill>
                          <a:latin typeface="Avenir Next" panose="020B0503020202020204" pitchFamily="34" charset="0"/>
                        </a:rPr>
                        <a:t>Triggers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 Financial – not hitting sales targets, stretch goal I need to hit, market share goals that I need to achieve</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Demonstrate new/innovative approach – balanced score card approach (note for content development)</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FOMO</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Intent to Rx metrics are not translating to actual Rx</a:t>
                      </a:r>
                    </a:p>
                  </a:txBody>
                  <a:tcPr/>
                </a:tc>
                <a:tc>
                  <a:txBody>
                    <a:bodyPr/>
                    <a:lstStyle/>
                    <a:p>
                      <a:r>
                        <a:rPr lang="en-US" sz="1200" b="1" dirty="0">
                          <a:solidFill>
                            <a:srgbClr val="0070C0"/>
                          </a:solidFill>
                          <a:latin typeface="Avenir Next" panose="020B0503020202020204" pitchFamily="34" charset="0"/>
                        </a:rPr>
                        <a:t>Intent Topics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Patient support programs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Biosimilars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Asset evaluations (target audience assessment)</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Expansion of Indication approval launch</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New product launches</a:t>
                      </a:r>
                    </a:p>
                    <a:p>
                      <a:pPr marL="285750" indent="-285750">
                        <a:buFont typeface="Arial" panose="020B0604020202020204" pitchFamily="34" charset="0"/>
                        <a:buChar char="•"/>
                      </a:pPr>
                      <a:endParaRPr lang="en-US" sz="1200" b="0" dirty="0">
                        <a:solidFill>
                          <a:schemeClr val="tx1">
                            <a:lumMod val="75000"/>
                            <a:lumOff val="25000"/>
                          </a:schemeClr>
                        </a:solidFill>
                        <a:latin typeface="Avenir Next" panose="020B0503020202020204" pitchFamily="34" charset="0"/>
                      </a:endParaRPr>
                    </a:p>
                    <a:p>
                      <a:endParaRPr lang="en-US" sz="1200" b="0" dirty="0">
                        <a:solidFill>
                          <a:schemeClr val="tx1">
                            <a:lumMod val="75000"/>
                            <a:lumOff val="25000"/>
                          </a:schemeClr>
                        </a:solidFill>
                        <a:latin typeface="Avenir Next" panose="020B0503020202020204" pitchFamily="34" charset="0"/>
                      </a:endParaRPr>
                    </a:p>
                  </a:txBody>
                  <a:tcPr/>
                </a:tc>
                <a:tc rowSpan="3">
                  <a:txBody>
                    <a:bodyPr/>
                    <a:lstStyle/>
                    <a:p>
                      <a:r>
                        <a:rPr lang="en-US" sz="1200" b="1" dirty="0">
                          <a:solidFill>
                            <a:srgbClr val="0070C0"/>
                          </a:solidFill>
                          <a:latin typeface="Avenir Next" panose="020B0503020202020204" pitchFamily="34" charset="0"/>
                        </a:rPr>
                        <a:t>Other questions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lumMod val="75000"/>
                              <a:lumOff val="25000"/>
                            </a:schemeClr>
                          </a:solidFill>
                          <a:latin typeface="Avenir Next" panose="020B0503020202020204" pitchFamily="34" charset="0"/>
                        </a:rPr>
                        <a:t>What’s best for our population?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lumMod val="75000"/>
                              <a:lumOff val="25000"/>
                            </a:schemeClr>
                          </a:solidFill>
                          <a:latin typeface="Avenir Next" panose="020B0503020202020204" pitchFamily="34" charset="0"/>
                        </a:rPr>
                        <a:t>What happens if we do nothing?</a:t>
                      </a:r>
                    </a:p>
                    <a:p>
                      <a:r>
                        <a:rPr lang="en-US" sz="1200" b="0" dirty="0">
                          <a:solidFill>
                            <a:schemeClr val="tx1">
                              <a:lumMod val="75000"/>
                              <a:lumOff val="25000"/>
                            </a:schemeClr>
                          </a:solidFill>
                          <a:latin typeface="Avenir Next" panose="020B0503020202020204" pitchFamily="34" charset="0"/>
                        </a:rPr>
                        <a:t>How to improve affordability and access for patients?</a:t>
                      </a:r>
                    </a:p>
                    <a:p>
                      <a:r>
                        <a:rPr lang="en-US" sz="1200" b="0" dirty="0">
                          <a:solidFill>
                            <a:schemeClr val="tx1">
                              <a:lumMod val="75000"/>
                              <a:lumOff val="25000"/>
                            </a:schemeClr>
                          </a:solidFill>
                          <a:latin typeface="Avenir Next" panose="020B0503020202020204" pitchFamily="34" charset="0"/>
                        </a:rPr>
                        <a:t>Who else has this problem?</a:t>
                      </a:r>
                    </a:p>
                    <a:p>
                      <a:r>
                        <a:rPr lang="en-US" sz="1200" b="0" dirty="0">
                          <a:solidFill>
                            <a:schemeClr val="tx1">
                              <a:lumMod val="75000"/>
                              <a:lumOff val="25000"/>
                            </a:schemeClr>
                          </a:solidFill>
                          <a:latin typeface="Avenir Next" panose="020B0503020202020204" pitchFamily="34" charset="0"/>
                        </a:rPr>
                        <a:t>Why is this problem occurring?</a:t>
                      </a:r>
                    </a:p>
                    <a:p>
                      <a:r>
                        <a:rPr lang="en-US" sz="1200" b="0" dirty="0">
                          <a:solidFill>
                            <a:schemeClr val="tx1">
                              <a:lumMod val="75000"/>
                              <a:lumOff val="25000"/>
                            </a:schemeClr>
                          </a:solidFill>
                          <a:latin typeface="Avenir Next" panose="020B0503020202020204" pitchFamily="34" charset="0"/>
                        </a:rPr>
                        <a:t>Can we solve with what we have?</a:t>
                      </a:r>
                    </a:p>
                    <a:p>
                      <a:r>
                        <a:rPr lang="en-US" sz="1200" b="0" dirty="0">
                          <a:solidFill>
                            <a:schemeClr val="tx1">
                              <a:lumMod val="75000"/>
                              <a:lumOff val="25000"/>
                            </a:schemeClr>
                          </a:solidFill>
                          <a:latin typeface="Avenir Next" panose="020B0503020202020204" pitchFamily="34" charset="0"/>
                        </a:rPr>
                        <a:t>How does this problem fit into our strategic initiatives and priorities?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dirty="0">
                        <a:solidFill>
                          <a:schemeClr val="tx1">
                            <a:lumMod val="75000"/>
                            <a:lumOff val="25000"/>
                          </a:schemeClr>
                        </a:solidFill>
                        <a:latin typeface="Avenir Next" panose="020B0503020202020204" pitchFamily="34" charset="0"/>
                      </a:endParaRPr>
                    </a:p>
                    <a:p>
                      <a:endParaRPr lang="en-US" sz="1200" dirty="0">
                        <a:latin typeface="Avenir Next" panose="020B0503020202020204" pitchFamily="34" charset="0"/>
                      </a:endParaRPr>
                    </a:p>
                  </a:txBody>
                  <a:tcPr/>
                </a:tc>
                <a:extLst>
                  <a:ext uri="{0D108BD9-81ED-4DB2-BD59-A6C34878D82A}">
                    <a16:rowId xmlns:a16="http://schemas.microsoft.com/office/drawing/2014/main" val="4241088931"/>
                  </a:ext>
                </a:extLst>
              </a:tr>
              <a:tr h="370840">
                <a:tc>
                  <a:txBody>
                    <a:bodyPr/>
                    <a:lstStyle/>
                    <a:p>
                      <a:r>
                        <a:rPr lang="en-US" sz="1200" b="1" dirty="0">
                          <a:solidFill>
                            <a:srgbClr val="0070C0"/>
                          </a:solidFill>
                          <a:latin typeface="Avenir Next" panose="020B0503020202020204" pitchFamily="34" charset="0"/>
                        </a:rPr>
                        <a:t>Investigation Areas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Responsible for budget allocation – how much do I invest in physician versus patient engagement, advisory boards, </a:t>
                      </a:r>
                      <a:r>
                        <a:rPr lang="en-US" sz="1200" b="0" dirty="0" err="1">
                          <a:solidFill>
                            <a:schemeClr val="tx1">
                              <a:lumMod val="75000"/>
                              <a:lumOff val="25000"/>
                            </a:schemeClr>
                          </a:solidFill>
                          <a:latin typeface="Avenir Next" panose="020B0503020202020204" pitchFamily="34" charset="0"/>
                        </a:rPr>
                        <a:t>etc</a:t>
                      </a:r>
                      <a:endParaRPr lang="en-US" sz="1200" b="0" dirty="0">
                        <a:solidFill>
                          <a:schemeClr val="tx1">
                            <a:lumMod val="75000"/>
                            <a:lumOff val="25000"/>
                          </a:schemeClr>
                        </a:solidFill>
                        <a:latin typeface="Avenir Next" panose="020B0503020202020204" pitchFamily="34" charset="0"/>
                      </a:endParaRP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What factors are preventing HCPs from executing on intent to Rx and why</a:t>
                      </a:r>
                      <a:endParaRPr lang="en-US" sz="1200" dirty="0">
                        <a:latin typeface="Avenir Next" panose="020B0503020202020204" pitchFamily="34" charset="0"/>
                      </a:endParaRPr>
                    </a:p>
                  </a:txBody>
                  <a:tcPr/>
                </a:tc>
                <a:tc rowSpan="2">
                  <a:txBody>
                    <a:bodyPr/>
                    <a:lstStyle/>
                    <a:p>
                      <a:r>
                        <a:rPr lang="en-US" sz="1200" b="1" dirty="0">
                          <a:solidFill>
                            <a:srgbClr val="0070C0"/>
                          </a:solidFill>
                          <a:latin typeface="Avenir Next" panose="020B0503020202020204" pitchFamily="34" charset="0"/>
                        </a:rPr>
                        <a:t>Search Terms</a:t>
                      </a:r>
                    </a:p>
                    <a:p>
                      <a:pPr marL="285750" indent="-285750">
                        <a:buFont typeface="Arial" panose="020B0604020202020204" pitchFamily="34" charset="0"/>
                        <a:buChar char="•"/>
                      </a:pPr>
                      <a:r>
                        <a:rPr lang="en-US" sz="1200" dirty="0">
                          <a:latin typeface="Avenir Next" panose="020B0503020202020204" pitchFamily="34" charset="0"/>
                        </a:rPr>
                        <a:t>Pipeline</a:t>
                      </a:r>
                    </a:p>
                    <a:p>
                      <a:pPr marL="285750" indent="-285750">
                        <a:buFont typeface="Arial" panose="020B0604020202020204" pitchFamily="34" charset="0"/>
                        <a:buChar char="•"/>
                      </a:pPr>
                      <a:r>
                        <a:rPr lang="en-US" sz="1200" dirty="0">
                          <a:latin typeface="Avenir Next" panose="020B0503020202020204" pitchFamily="34" charset="0"/>
                        </a:rPr>
                        <a:t>FDA Approval Alerts</a:t>
                      </a:r>
                    </a:p>
                    <a:p>
                      <a:pPr marL="285750" indent="-285750">
                        <a:buFont typeface="Arial" panose="020B0604020202020204" pitchFamily="34" charset="0"/>
                        <a:buChar char="•"/>
                      </a:pPr>
                      <a:r>
                        <a:rPr lang="en-US" sz="1200" dirty="0">
                          <a:latin typeface="Avenir Next" panose="020B0503020202020204" pitchFamily="34" charset="0"/>
                        </a:rPr>
                        <a:t>Expansion of Indication</a:t>
                      </a:r>
                    </a:p>
                    <a:p>
                      <a:pPr marL="285750" indent="-285750">
                        <a:buFont typeface="Arial" panose="020B0604020202020204" pitchFamily="34" charset="0"/>
                        <a:buChar char="•"/>
                      </a:pPr>
                      <a:endParaRPr lang="en-US" sz="1200" dirty="0">
                        <a:latin typeface="Avenir Next" panose="020B0503020202020204" pitchFamily="34" charset="0"/>
                      </a:endParaRPr>
                    </a:p>
                    <a:p>
                      <a:pPr marL="285750" indent="-285750">
                        <a:buFont typeface="Arial" panose="020B0604020202020204" pitchFamily="34" charset="0"/>
                        <a:buChar char="•"/>
                      </a:pPr>
                      <a:endParaRPr lang="en-US" sz="1200" dirty="0">
                        <a:latin typeface="Avenir Next" panose="020B0503020202020204" pitchFamily="34" charset="0"/>
                      </a:endParaRPr>
                    </a:p>
                  </a:txBody>
                  <a:tcPr/>
                </a:tc>
                <a:tc vMerge="1">
                  <a:txBody>
                    <a:bodyPr/>
                    <a:lstStyle/>
                    <a:p>
                      <a:r>
                        <a:rPr lang="en-US" dirty="0"/>
                        <a:t>Other questions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lumMod val="75000"/>
                              <a:lumOff val="25000"/>
                            </a:schemeClr>
                          </a:solidFill>
                          <a:latin typeface="Avenir Next" panose="020B0503020202020204" pitchFamily="34" charset="0"/>
                        </a:rPr>
                        <a:t>What’s best for our population?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lumMod val="75000"/>
                              <a:lumOff val="25000"/>
                            </a:schemeClr>
                          </a:solidFill>
                          <a:latin typeface="Avenir Next" panose="020B0503020202020204" pitchFamily="34" charset="0"/>
                        </a:rPr>
                        <a:t>What happens if we do nothing?</a:t>
                      </a:r>
                    </a:p>
                    <a:p>
                      <a:r>
                        <a:rPr lang="en-US" sz="1800" b="0" dirty="0">
                          <a:solidFill>
                            <a:schemeClr val="tx1">
                              <a:lumMod val="75000"/>
                              <a:lumOff val="25000"/>
                            </a:schemeClr>
                          </a:solidFill>
                          <a:latin typeface="Avenir Next" panose="020B0503020202020204" pitchFamily="34" charset="0"/>
                        </a:rPr>
                        <a:t>How to improve affordability and access for patients?</a:t>
                      </a:r>
                    </a:p>
                    <a:p>
                      <a:r>
                        <a:rPr lang="en-US" sz="1800" b="0" dirty="0">
                          <a:solidFill>
                            <a:schemeClr val="tx1">
                              <a:lumMod val="75000"/>
                              <a:lumOff val="25000"/>
                            </a:schemeClr>
                          </a:solidFill>
                          <a:latin typeface="Avenir Next" panose="020B0503020202020204" pitchFamily="34" charset="0"/>
                        </a:rPr>
                        <a:t>Who else has this problem?</a:t>
                      </a:r>
                    </a:p>
                    <a:p>
                      <a:r>
                        <a:rPr lang="en-US" sz="1800" b="0" dirty="0">
                          <a:solidFill>
                            <a:schemeClr val="tx1">
                              <a:lumMod val="75000"/>
                              <a:lumOff val="25000"/>
                            </a:schemeClr>
                          </a:solidFill>
                          <a:latin typeface="Avenir Next" panose="020B0503020202020204" pitchFamily="34" charset="0"/>
                        </a:rPr>
                        <a:t>Why is this problem occurring?</a:t>
                      </a:r>
                    </a:p>
                    <a:p>
                      <a:r>
                        <a:rPr lang="en-US" sz="1800" b="0" dirty="0">
                          <a:solidFill>
                            <a:schemeClr val="tx1">
                              <a:lumMod val="75000"/>
                              <a:lumOff val="25000"/>
                            </a:schemeClr>
                          </a:solidFill>
                          <a:latin typeface="Avenir Next" panose="020B0503020202020204" pitchFamily="34" charset="0"/>
                        </a:rPr>
                        <a:t>Can we solve with what we have?</a:t>
                      </a:r>
                    </a:p>
                    <a:p>
                      <a:r>
                        <a:rPr lang="en-US" sz="1800" b="0" dirty="0">
                          <a:solidFill>
                            <a:schemeClr val="tx1">
                              <a:lumMod val="75000"/>
                              <a:lumOff val="25000"/>
                            </a:schemeClr>
                          </a:solidFill>
                          <a:latin typeface="Avenir Next" panose="020B0503020202020204" pitchFamily="34" charset="0"/>
                        </a:rPr>
                        <a:t>How does this problem fit into our strategic initiatives and priorities?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lumMod val="75000"/>
                            <a:lumOff val="25000"/>
                          </a:schemeClr>
                        </a:solidFill>
                        <a:latin typeface="Avenir Next" panose="020B0503020202020204" pitchFamily="34" charset="0"/>
                      </a:endParaRPr>
                    </a:p>
                    <a:p>
                      <a:endParaRPr lang="en-US" dirty="0"/>
                    </a:p>
                  </a:txBody>
                  <a:tcPr/>
                </a:tc>
                <a:extLst>
                  <a:ext uri="{0D108BD9-81ED-4DB2-BD59-A6C34878D82A}">
                    <a16:rowId xmlns:a16="http://schemas.microsoft.com/office/drawing/2014/main" val="3075027018"/>
                  </a:ext>
                </a:extLst>
              </a:tr>
              <a:tr h="370840">
                <a:tc>
                  <a:txBody>
                    <a:bodyPr/>
                    <a:lstStyle/>
                    <a:p>
                      <a:r>
                        <a:rPr lang="en-US" sz="1200" b="1" dirty="0">
                          <a:solidFill>
                            <a:srgbClr val="0070C0"/>
                          </a:solidFill>
                          <a:latin typeface="Avenir Next" panose="020B0503020202020204" pitchFamily="34" charset="0"/>
                        </a:rPr>
                        <a:t>Information Types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Financial analysis (ROI)</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Intent data (Intent to Rx) versus actual Rx volumes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Latest best practice – everybody wants to be second</a:t>
                      </a:r>
                    </a:p>
                  </a:txBody>
                  <a:tcPr/>
                </a:tc>
                <a:tc vMerge="1">
                  <a:txBody>
                    <a:bodyPr/>
                    <a:lstStyle/>
                    <a:p>
                      <a:r>
                        <a:rPr lang="en-US" sz="1400" dirty="0">
                          <a:latin typeface="Avenir Next" panose="020B0503020202020204" pitchFamily="34" charset="0"/>
                        </a:rPr>
                        <a:t>Search Terms</a:t>
                      </a:r>
                    </a:p>
                    <a:p>
                      <a:pPr marL="285750" indent="-285750">
                        <a:buFont typeface="Arial" panose="020B0604020202020204" pitchFamily="34" charset="0"/>
                        <a:buChar char="•"/>
                      </a:pPr>
                      <a:r>
                        <a:rPr lang="en-US" sz="1400" dirty="0">
                          <a:latin typeface="Avenir Next" panose="020B0503020202020204" pitchFamily="34" charset="0"/>
                        </a:rPr>
                        <a:t>Patient Engagement</a:t>
                      </a:r>
                    </a:p>
                    <a:p>
                      <a:pPr marL="285750" indent="-285750">
                        <a:buFont typeface="Arial" panose="020B0604020202020204" pitchFamily="34" charset="0"/>
                        <a:buChar char="•"/>
                      </a:pPr>
                      <a:r>
                        <a:rPr lang="en-US" sz="1400" dirty="0">
                          <a:latin typeface="Avenir Next" panose="020B0503020202020204" pitchFamily="34" charset="0"/>
                        </a:rPr>
                        <a:t>Patient experience</a:t>
                      </a:r>
                    </a:p>
                    <a:p>
                      <a:pPr marL="285750" indent="-285750">
                        <a:buFont typeface="Arial" panose="020B0604020202020204" pitchFamily="34" charset="0"/>
                        <a:buChar char="•"/>
                      </a:pPr>
                      <a:r>
                        <a:rPr lang="en-US" sz="1400" dirty="0">
                          <a:latin typeface="Avenir Next" panose="020B0503020202020204" pitchFamily="34" charset="0"/>
                        </a:rPr>
                        <a:t>Chronic Care Management</a:t>
                      </a:r>
                    </a:p>
                    <a:p>
                      <a:pPr marL="285750" indent="-285750">
                        <a:buFont typeface="Arial" panose="020B0604020202020204" pitchFamily="34" charset="0"/>
                        <a:buChar char="•"/>
                      </a:pPr>
                      <a:r>
                        <a:rPr lang="en-US" sz="1400" dirty="0">
                          <a:latin typeface="Avenir Next" panose="020B0503020202020204" pitchFamily="34" charset="0"/>
                        </a:rPr>
                        <a:t>Personalized care</a:t>
                      </a:r>
                    </a:p>
                    <a:p>
                      <a:pPr marL="285750" indent="-285750">
                        <a:buFont typeface="Arial" panose="020B0604020202020204" pitchFamily="34" charset="0"/>
                        <a:buChar char="•"/>
                      </a:pPr>
                      <a:r>
                        <a:rPr lang="en-US" sz="1400" dirty="0">
                          <a:latin typeface="Avenir Next" panose="020B0503020202020204" pitchFamily="34" charset="0"/>
                        </a:rPr>
                        <a:t>RPM</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lumMod val="75000"/>
                              <a:lumOff val="25000"/>
                            </a:schemeClr>
                          </a:solidFill>
                          <a:latin typeface="Avenir Next" panose="020B0503020202020204" pitchFamily="34" charset="0"/>
                        </a:rPr>
                        <a:t>HCAHPS improvement</a:t>
                      </a:r>
                      <a:endParaRPr lang="en-US" sz="1400" dirty="0">
                        <a:latin typeface="Avenir Next" panose="020B0503020202020204" pitchFamily="34" charset="0"/>
                      </a:endParaRPr>
                    </a:p>
                    <a:p>
                      <a:pPr marL="285750" indent="-285750">
                        <a:buFont typeface="Arial" panose="020B0604020202020204" pitchFamily="34" charset="0"/>
                        <a:buChar char="•"/>
                      </a:pPr>
                      <a:endParaRPr lang="en-US" sz="1400" b="0" dirty="0">
                        <a:solidFill>
                          <a:schemeClr val="tx1">
                            <a:lumMod val="75000"/>
                            <a:lumOff val="25000"/>
                          </a:schemeClr>
                        </a:solidFill>
                        <a:latin typeface="Avenir Next" panose="020B0503020202020204" pitchFamily="34" charset="0"/>
                      </a:endParaRPr>
                    </a:p>
                  </a:txBody>
                  <a:tcPr/>
                </a:tc>
                <a:tc vMerge="1">
                  <a:txBody>
                    <a:bodyPr/>
                    <a:lstStyle/>
                    <a:p>
                      <a:endParaRPr lang="en-US" dirty="0"/>
                    </a:p>
                  </a:txBody>
                  <a:tcPr/>
                </a:tc>
                <a:extLst>
                  <a:ext uri="{0D108BD9-81ED-4DB2-BD59-A6C34878D82A}">
                    <a16:rowId xmlns:a16="http://schemas.microsoft.com/office/drawing/2014/main" val="2870173499"/>
                  </a:ext>
                </a:extLst>
              </a:tr>
            </a:tbl>
          </a:graphicData>
        </a:graphic>
      </p:graphicFrame>
      <p:sp>
        <p:nvSpPr>
          <p:cNvPr id="5" name="Footer Placeholder 4">
            <a:extLst>
              <a:ext uri="{FF2B5EF4-FFF2-40B4-BE49-F238E27FC236}">
                <a16:creationId xmlns:a16="http://schemas.microsoft.com/office/drawing/2014/main" id="{71685F4E-2743-BCD6-8EF5-E801B2454519}"/>
              </a:ext>
            </a:extLst>
          </p:cNvPr>
          <p:cNvSpPr>
            <a:spLocks noGrp="1"/>
          </p:cNvSpPr>
          <p:nvPr>
            <p:ph type="ftr" sz="quarter" idx="3"/>
          </p:nvPr>
        </p:nvSpPr>
        <p:spPr/>
        <p:txBody>
          <a:bodyPr/>
          <a:lstStyle/>
          <a:p>
            <a:r>
              <a:rPr lang="en-US"/>
              <a:t>Proprietary &amp; Confidential. All rights reserved</a:t>
            </a:r>
            <a:endParaRPr lang="en-US" dirty="0"/>
          </a:p>
        </p:txBody>
      </p:sp>
      <p:sp>
        <p:nvSpPr>
          <p:cNvPr id="6" name="Slide Number Placeholder 5">
            <a:extLst>
              <a:ext uri="{FF2B5EF4-FFF2-40B4-BE49-F238E27FC236}">
                <a16:creationId xmlns:a16="http://schemas.microsoft.com/office/drawing/2014/main" id="{880E9834-D057-DCD7-753E-6AAF73594B8A}"/>
              </a:ext>
            </a:extLst>
          </p:cNvPr>
          <p:cNvSpPr>
            <a:spLocks noGrp="1"/>
          </p:cNvSpPr>
          <p:nvPr>
            <p:ph type="sldNum" sz="quarter" idx="4"/>
          </p:nvPr>
        </p:nvSpPr>
        <p:spPr/>
        <p:txBody>
          <a:bodyPr/>
          <a:lstStyle/>
          <a:p>
            <a:fld id="{0C787423-F450-F145-86EF-8FAF16FDB412}" type="slidenum">
              <a:rPr lang="en-US" smtClean="0"/>
              <a:pPr/>
              <a:t>6</a:t>
            </a:fld>
            <a:endParaRPr lang="en-US" dirty="0"/>
          </a:p>
        </p:txBody>
      </p:sp>
    </p:spTree>
    <p:extLst>
      <p:ext uri="{BB962C8B-B14F-4D97-AF65-F5344CB8AC3E}">
        <p14:creationId xmlns:p14="http://schemas.microsoft.com/office/powerpoint/2010/main" val="982934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EF16-3C39-3FAB-59FD-B8060B735A6C}"/>
              </a:ext>
            </a:extLst>
          </p:cNvPr>
          <p:cNvSpPr>
            <a:spLocks noGrp="1"/>
          </p:cNvSpPr>
          <p:nvPr>
            <p:ph type="title"/>
          </p:nvPr>
        </p:nvSpPr>
        <p:spPr/>
        <p:txBody>
          <a:bodyPr>
            <a:normAutofit fontScale="90000"/>
          </a:bodyPr>
          <a:lstStyle/>
          <a:p>
            <a:r>
              <a:rPr lang="en-US" dirty="0"/>
              <a:t>Dir/VP Business Line Owner– Solution Investigation</a:t>
            </a:r>
          </a:p>
        </p:txBody>
      </p:sp>
      <p:graphicFrame>
        <p:nvGraphicFramePr>
          <p:cNvPr id="6" name="Table 6">
            <a:extLst>
              <a:ext uri="{FF2B5EF4-FFF2-40B4-BE49-F238E27FC236}">
                <a16:creationId xmlns:a16="http://schemas.microsoft.com/office/drawing/2014/main" id="{AFEDBC12-16C0-02CB-40AC-A965E349CF13}"/>
              </a:ext>
            </a:extLst>
          </p:cNvPr>
          <p:cNvGraphicFramePr>
            <a:graphicFrameLocks noGrp="1"/>
          </p:cNvGraphicFramePr>
          <p:nvPr>
            <p:ph idx="1"/>
            <p:extLst>
              <p:ext uri="{D42A27DB-BD31-4B8C-83A1-F6EECF244321}">
                <p14:modId xmlns:p14="http://schemas.microsoft.com/office/powerpoint/2010/main" val="2614425507"/>
              </p:ext>
            </p:extLst>
          </p:nvPr>
        </p:nvGraphicFramePr>
        <p:xfrm>
          <a:off x="838203" y="1525240"/>
          <a:ext cx="10515597" cy="429768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81781557"/>
                    </a:ext>
                  </a:extLst>
                </a:gridCol>
                <a:gridCol w="3505199">
                  <a:extLst>
                    <a:ext uri="{9D8B030D-6E8A-4147-A177-3AD203B41FA5}">
                      <a16:colId xmlns:a16="http://schemas.microsoft.com/office/drawing/2014/main" val="3840021998"/>
                    </a:ext>
                  </a:extLst>
                </a:gridCol>
                <a:gridCol w="3505199">
                  <a:extLst>
                    <a:ext uri="{9D8B030D-6E8A-4147-A177-3AD203B41FA5}">
                      <a16:colId xmlns:a16="http://schemas.microsoft.com/office/drawing/2014/main" val="1097239595"/>
                    </a:ext>
                  </a:extLst>
                </a:gridCol>
              </a:tblGrid>
              <a:tr h="370840">
                <a:tc>
                  <a:txBody>
                    <a:bodyPr/>
                    <a:lstStyle/>
                    <a:p>
                      <a:r>
                        <a:rPr lang="en-US" sz="1200" b="1" dirty="0">
                          <a:solidFill>
                            <a:srgbClr val="0070C0"/>
                          </a:solidFill>
                          <a:latin typeface="Avenir Next" panose="020B0503020202020204" pitchFamily="34" charset="0"/>
                        </a:rPr>
                        <a:t>Solution Factors</a:t>
                      </a:r>
                    </a:p>
                    <a:p>
                      <a:pPr marL="285750" indent="-285750">
                        <a:buFont typeface="Arial" panose="020B0604020202020204" pitchFamily="34" charset="0"/>
                        <a:buChar char="•"/>
                      </a:pPr>
                      <a:r>
                        <a:rPr lang="en-US" sz="1200" dirty="0">
                          <a:latin typeface="Avenir Next" panose="020B0503020202020204" pitchFamily="34" charset="0"/>
                        </a:rPr>
                        <a:t>Requirement definition</a:t>
                      </a:r>
                    </a:p>
                    <a:p>
                      <a:pPr marL="285750" indent="-285750">
                        <a:buFont typeface="Arial" panose="020B0604020202020204" pitchFamily="34" charset="0"/>
                        <a:buChar char="•"/>
                      </a:pPr>
                      <a:r>
                        <a:rPr lang="en-US" sz="1200" dirty="0">
                          <a:latin typeface="Avenir Next" panose="020B0503020202020204" pitchFamily="34" charset="0"/>
                        </a:rPr>
                        <a:t>Integration with our patient engagement/trial management software</a:t>
                      </a:r>
                    </a:p>
                    <a:p>
                      <a:pPr marL="285750" indent="-285750">
                        <a:buFont typeface="Arial" panose="020B0604020202020204" pitchFamily="34" charset="0"/>
                        <a:buChar char="•"/>
                      </a:pPr>
                      <a:r>
                        <a:rPr lang="en-US" sz="1200" dirty="0">
                          <a:latin typeface="Avenir Next" panose="020B0503020202020204" pitchFamily="34" charset="0"/>
                        </a:rPr>
                        <a:t>Strength/depth of pool of specialty providers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solidFill>
                            <a:schemeClr val="tx1">
                              <a:lumMod val="75000"/>
                              <a:lumOff val="25000"/>
                            </a:schemeClr>
                          </a:solidFill>
                          <a:latin typeface="Avenir Next" panose="020B0503020202020204" pitchFamily="34" charset="0"/>
                        </a:rPr>
                        <a:t>Risks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solidFill>
                            <a:schemeClr val="tx1">
                              <a:lumMod val="75000"/>
                              <a:lumOff val="25000"/>
                            </a:schemeClr>
                          </a:solidFill>
                          <a:latin typeface="Avenir Next" panose="020B0503020202020204" pitchFamily="34" charset="0"/>
                        </a:rPr>
                        <a:t>Resource requirements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solidFill>
                            <a:schemeClr val="tx1">
                              <a:lumMod val="75000"/>
                              <a:lumOff val="25000"/>
                            </a:schemeClr>
                          </a:solidFill>
                          <a:latin typeface="Avenir Next" panose="020B0503020202020204" pitchFamily="34" charset="0"/>
                        </a:rPr>
                        <a:t>Budgeting</a:t>
                      </a:r>
                    </a:p>
                  </a:txBody>
                  <a:tcPr/>
                </a:tc>
                <a:tc>
                  <a:txBody>
                    <a:bodyPr/>
                    <a:lstStyle/>
                    <a:p>
                      <a:r>
                        <a:rPr lang="en-US" sz="1200" b="1" dirty="0">
                          <a:solidFill>
                            <a:srgbClr val="0070C0"/>
                          </a:solidFill>
                          <a:latin typeface="Avenir Next" panose="020B0503020202020204" pitchFamily="34" charset="0"/>
                        </a:rPr>
                        <a:t>Intent Topics</a:t>
                      </a:r>
                    </a:p>
                    <a:p>
                      <a:pPr marL="285750" lvl="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Brand awareness and perception</a:t>
                      </a:r>
                    </a:p>
                    <a:p>
                      <a:pPr marL="285750" lvl="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Physician Intent to RX</a:t>
                      </a:r>
                    </a:p>
                    <a:p>
                      <a:pPr marL="285750" lvl="0" indent="-285750">
                        <a:buFont typeface="Arial" panose="020B0604020202020204" pitchFamily="34" charset="0"/>
                        <a:buChar char="•"/>
                      </a:pPr>
                      <a:endParaRPr lang="en-US" sz="1200" b="0" dirty="0">
                        <a:solidFill>
                          <a:schemeClr val="tx1">
                            <a:lumMod val="75000"/>
                            <a:lumOff val="25000"/>
                          </a:schemeClr>
                        </a:solidFill>
                        <a:latin typeface="Avenir Next" panose="020B0503020202020204" pitchFamily="34" charset="0"/>
                      </a:endParaRPr>
                    </a:p>
                    <a:p>
                      <a:pPr marL="285750" lvl="0" indent="-285750">
                        <a:buFont typeface="Arial" panose="020B0604020202020204" pitchFamily="34" charset="0"/>
                        <a:buChar char="•"/>
                      </a:pPr>
                      <a:endParaRPr lang="en-US" sz="1200" b="0" dirty="0">
                        <a:solidFill>
                          <a:schemeClr val="tx1">
                            <a:lumMod val="75000"/>
                            <a:lumOff val="25000"/>
                          </a:schemeClr>
                        </a:solidFill>
                        <a:latin typeface="Avenir Next" panose="020B0503020202020204" pitchFamily="34" charset="0"/>
                      </a:endParaRPr>
                    </a:p>
                  </a:txBody>
                  <a:tcPr/>
                </a:tc>
                <a:tc rowSpan="3">
                  <a:txBody>
                    <a:bodyPr/>
                    <a:lstStyle/>
                    <a:p>
                      <a:r>
                        <a:rPr lang="en-US" sz="1200" b="1" dirty="0">
                          <a:solidFill>
                            <a:srgbClr val="0070C0"/>
                          </a:solidFill>
                          <a:latin typeface="Avenir Next" panose="020B0503020202020204" pitchFamily="34" charset="0"/>
                        </a:rPr>
                        <a:t>Other Questions</a:t>
                      </a:r>
                    </a:p>
                    <a:p>
                      <a:r>
                        <a:rPr lang="en-US" sz="1200" b="0" dirty="0">
                          <a:solidFill>
                            <a:schemeClr val="tx1">
                              <a:lumMod val="75000"/>
                              <a:lumOff val="25000"/>
                            </a:schemeClr>
                          </a:solidFill>
                          <a:latin typeface="Avenir Next" panose="020B0503020202020204" pitchFamily="34" charset="0"/>
                        </a:rPr>
                        <a:t>What are the different types of vendors?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lumMod val="75000"/>
                              <a:lumOff val="25000"/>
                            </a:schemeClr>
                          </a:solidFill>
                          <a:latin typeface="Avenir Next" panose="020B0503020202020204" pitchFamily="34" charset="0"/>
                        </a:rPr>
                        <a:t>How do you get patient engagement/Utilization?</a:t>
                      </a:r>
                    </a:p>
                  </a:txBody>
                  <a:tcPr/>
                </a:tc>
                <a:extLst>
                  <a:ext uri="{0D108BD9-81ED-4DB2-BD59-A6C34878D82A}">
                    <a16:rowId xmlns:a16="http://schemas.microsoft.com/office/drawing/2014/main" val="1407391358"/>
                  </a:ext>
                </a:extLst>
              </a:tr>
              <a:tr h="370840">
                <a:tc>
                  <a:txBody>
                    <a:bodyPr/>
                    <a:lstStyle/>
                    <a:p>
                      <a:r>
                        <a:rPr lang="en-US" sz="1200" b="1" dirty="0">
                          <a:solidFill>
                            <a:srgbClr val="0070C0"/>
                          </a:solidFill>
                          <a:latin typeface="Avenir Next" panose="020B0503020202020204" pitchFamily="34" charset="0"/>
                        </a:rPr>
                        <a:t>Options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solidFill>
                            <a:schemeClr val="tx1">
                              <a:lumMod val="75000"/>
                              <a:lumOff val="25000"/>
                            </a:schemeClr>
                          </a:solidFill>
                          <a:latin typeface="Avenir Next" panose="020B0503020202020204" pitchFamily="34" charset="0"/>
                        </a:rPr>
                        <a:t>Build or buy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solidFill>
                            <a:schemeClr val="tx1">
                              <a:lumMod val="75000"/>
                              <a:lumOff val="25000"/>
                            </a:schemeClr>
                          </a:solidFill>
                          <a:latin typeface="Avenir Next" panose="020B0503020202020204" pitchFamily="34" charset="0"/>
                        </a:rPr>
                        <a:t>Leverage other systems (only address what, doesn’t address why)</a:t>
                      </a:r>
                    </a:p>
                  </a:txBody>
                  <a:tcPr/>
                </a:tc>
                <a:tc rowSpan="2">
                  <a:txBody>
                    <a:bodyPr/>
                    <a:lstStyle/>
                    <a:p>
                      <a:pPr marL="0" algn="l" defTabSz="914400" rtl="0" eaLnBrk="1" latinLnBrk="0" hangingPunct="1"/>
                      <a:r>
                        <a:rPr lang="en-US" sz="1200" b="1" kern="1200" dirty="0">
                          <a:solidFill>
                            <a:srgbClr val="0070C0"/>
                          </a:solidFill>
                          <a:latin typeface="Avenir Next" panose="020B0503020202020204" pitchFamily="34" charset="0"/>
                          <a:ea typeface="+mn-ea"/>
                          <a:cs typeface="+mn-cs"/>
                        </a:rPr>
                        <a:t>Search Terms</a:t>
                      </a:r>
                    </a:p>
                    <a:p>
                      <a:pPr marL="285750" indent="-285750">
                        <a:buFont typeface="Arial" panose="020B0604020202020204" pitchFamily="34" charset="0"/>
                        <a:buChar char="•"/>
                      </a:pPr>
                      <a:endParaRPr lang="en-US" sz="1200" dirty="0">
                        <a:latin typeface="Avenir Next" panose="020B0503020202020204" pitchFamily="34" charset="0"/>
                      </a:endParaRPr>
                    </a:p>
                    <a:p>
                      <a:pPr marL="285750" indent="-285750">
                        <a:buFont typeface="Arial" panose="020B0604020202020204" pitchFamily="34" charset="0"/>
                        <a:buChar char="•"/>
                      </a:pPr>
                      <a:endParaRPr lang="en-US" sz="1200" dirty="0">
                        <a:latin typeface="Avenir Next" panose="020B0503020202020204" pitchFamily="34" charset="0"/>
                      </a:endParaRPr>
                    </a:p>
                    <a:p>
                      <a:endParaRPr lang="en-US" sz="1200" dirty="0">
                        <a:latin typeface="Avenir Next" panose="020B0503020202020204" pitchFamily="34" charset="0"/>
                      </a:endParaRPr>
                    </a:p>
                  </a:txBody>
                  <a:tcPr/>
                </a:tc>
                <a:tc vMerge="1">
                  <a:txBody>
                    <a:bodyPr/>
                    <a:lstStyle/>
                    <a:p>
                      <a:endParaRPr lang="en-US" dirty="0"/>
                    </a:p>
                  </a:txBody>
                  <a:tcPr/>
                </a:tc>
                <a:extLst>
                  <a:ext uri="{0D108BD9-81ED-4DB2-BD59-A6C34878D82A}">
                    <a16:rowId xmlns:a16="http://schemas.microsoft.com/office/drawing/2014/main" val="950038161"/>
                  </a:ext>
                </a:extLst>
              </a:tr>
              <a:tr h="370840">
                <a:tc>
                  <a:txBody>
                    <a:bodyPr/>
                    <a:lstStyle/>
                    <a:p>
                      <a:r>
                        <a:rPr lang="en-US" sz="1200" b="1" dirty="0">
                          <a:solidFill>
                            <a:srgbClr val="0070C0"/>
                          </a:solidFill>
                          <a:latin typeface="Avenir Next" panose="020B0503020202020204" pitchFamily="34" charset="0"/>
                        </a:rPr>
                        <a:t>Information Types</a:t>
                      </a:r>
                    </a:p>
                    <a:p>
                      <a:pPr marL="285750" indent="-285750">
                        <a:buFont typeface="Arial" panose="020B0604020202020204" pitchFamily="34" charset="0"/>
                        <a:buChar char="•"/>
                      </a:pPr>
                      <a:r>
                        <a:rPr lang="en-US" sz="1200" dirty="0">
                          <a:latin typeface="Avenir Next" panose="020B0503020202020204" pitchFamily="34" charset="0"/>
                        </a:rPr>
                        <a:t>What have peers done? Competitive intelligence</a:t>
                      </a:r>
                    </a:p>
                    <a:p>
                      <a:pPr marL="285750" indent="-285750">
                        <a:buFont typeface="Arial" panose="020B0604020202020204" pitchFamily="34" charset="0"/>
                        <a:buChar char="•"/>
                      </a:pPr>
                      <a:r>
                        <a:rPr lang="en-US" sz="1200" dirty="0">
                          <a:latin typeface="Avenir Next" panose="020B0503020202020204" pitchFamily="34" charset="0"/>
                        </a:rPr>
                        <a:t>Field intelligence (what can be extracted from CRM – unstructured, hard to analyze, biased, little context data)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solidFill>
                            <a:schemeClr val="tx1">
                              <a:lumMod val="75000"/>
                              <a:lumOff val="25000"/>
                            </a:schemeClr>
                          </a:solidFill>
                          <a:latin typeface="Avenir Next" panose="020B0503020202020204" pitchFamily="34" charset="0"/>
                        </a:rPr>
                        <a:t>Who are the authorities in this space?</a:t>
                      </a:r>
                      <a:endParaRPr lang="en-US" sz="1200" dirty="0">
                        <a:latin typeface="Avenir Next" panose="020B0503020202020204" pitchFamily="34" charset="0"/>
                      </a:endParaRP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Demos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Case Studies</a:t>
                      </a:r>
                    </a:p>
                  </a:txBody>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3449060094"/>
                  </a:ext>
                </a:extLst>
              </a:tr>
            </a:tbl>
          </a:graphicData>
        </a:graphic>
      </p:graphicFrame>
      <p:sp>
        <p:nvSpPr>
          <p:cNvPr id="4" name="Footer Placeholder 3">
            <a:extLst>
              <a:ext uri="{FF2B5EF4-FFF2-40B4-BE49-F238E27FC236}">
                <a16:creationId xmlns:a16="http://schemas.microsoft.com/office/drawing/2014/main" id="{DF8702C1-0B8C-3C84-4EA1-CE923CB2E5B6}"/>
              </a:ext>
            </a:extLst>
          </p:cNvPr>
          <p:cNvSpPr>
            <a:spLocks noGrp="1"/>
          </p:cNvSpPr>
          <p:nvPr>
            <p:ph type="ftr" sz="quarter" idx="3"/>
          </p:nvPr>
        </p:nvSpPr>
        <p:spPr/>
        <p:txBody>
          <a:bodyPr/>
          <a:lstStyle/>
          <a:p>
            <a:r>
              <a:rPr lang="en-US"/>
              <a:t>Proprietary &amp; Confidential. All rights reserved</a:t>
            </a:r>
            <a:endParaRPr lang="en-US" dirty="0"/>
          </a:p>
        </p:txBody>
      </p:sp>
      <p:sp>
        <p:nvSpPr>
          <p:cNvPr id="5" name="Slide Number Placeholder 4">
            <a:extLst>
              <a:ext uri="{FF2B5EF4-FFF2-40B4-BE49-F238E27FC236}">
                <a16:creationId xmlns:a16="http://schemas.microsoft.com/office/drawing/2014/main" id="{D7D60007-D8E2-39E4-F31B-9BAB45C89657}"/>
              </a:ext>
            </a:extLst>
          </p:cNvPr>
          <p:cNvSpPr>
            <a:spLocks noGrp="1"/>
          </p:cNvSpPr>
          <p:nvPr>
            <p:ph type="sldNum" sz="quarter" idx="4"/>
          </p:nvPr>
        </p:nvSpPr>
        <p:spPr/>
        <p:txBody>
          <a:bodyPr/>
          <a:lstStyle/>
          <a:p>
            <a:fld id="{0C787423-F450-F145-86EF-8FAF16FDB412}" type="slidenum">
              <a:rPr lang="en-US" smtClean="0"/>
              <a:pPr/>
              <a:t>7</a:t>
            </a:fld>
            <a:endParaRPr lang="en-US" dirty="0"/>
          </a:p>
        </p:txBody>
      </p:sp>
    </p:spTree>
    <p:extLst>
      <p:ext uri="{BB962C8B-B14F-4D97-AF65-F5344CB8AC3E}">
        <p14:creationId xmlns:p14="http://schemas.microsoft.com/office/powerpoint/2010/main" val="1624941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EF16-3C39-3FAB-59FD-B8060B735A6C}"/>
              </a:ext>
            </a:extLst>
          </p:cNvPr>
          <p:cNvSpPr>
            <a:spLocks noGrp="1"/>
          </p:cNvSpPr>
          <p:nvPr>
            <p:ph type="title"/>
          </p:nvPr>
        </p:nvSpPr>
        <p:spPr/>
        <p:txBody>
          <a:bodyPr>
            <a:normAutofit fontScale="90000"/>
          </a:bodyPr>
          <a:lstStyle/>
          <a:p>
            <a:r>
              <a:rPr lang="en-US" dirty="0"/>
              <a:t>Dir/VP Business Line Owner– Vendor Evaluation</a:t>
            </a:r>
          </a:p>
        </p:txBody>
      </p:sp>
      <p:graphicFrame>
        <p:nvGraphicFramePr>
          <p:cNvPr id="6" name="Table 6">
            <a:extLst>
              <a:ext uri="{FF2B5EF4-FFF2-40B4-BE49-F238E27FC236}">
                <a16:creationId xmlns:a16="http://schemas.microsoft.com/office/drawing/2014/main" id="{AFEDBC12-16C0-02CB-40AC-A965E349CF13}"/>
              </a:ext>
            </a:extLst>
          </p:cNvPr>
          <p:cNvGraphicFramePr>
            <a:graphicFrameLocks noGrp="1"/>
          </p:cNvGraphicFramePr>
          <p:nvPr>
            <p:ph idx="1"/>
            <p:extLst>
              <p:ext uri="{D42A27DB-BD31-4B8C-83A1-F6EECF244321}">
                <p14:modId xmlns:p14="http://schemas.microsoft.com/office/powerpoint/2010/main" val="1736009625"/>
              </p:ext>
            </p:extLst>
          </p:nvPr>
        </p:nvGraphicFramePr>
        <p:xfrm>
          <a:off x="838203" y="1600200"/>
          <a:ext cx="10515597" cy="3657600"/>
        </p:xfrm>
        <a:graphic>
          <a:graphicData uri="http://schemas.openxmlformats.org/drawingml/2006/table">
            <a:tbl>
              <a:tblPr firstRow="1" bandRow="1">
                <a:tableStyleId>{5940675A-B579-460E-94D1-54222C63F5DA}</a:tableStyleId>
              </a:tblPr>
              <a:tblGrid>
                <a:gridCol w="3505199">
                  <a:extLst>
                    <a:ext uri="{9D8B030D-6E8A-4147-A177-3AD203B41FA5}">
                      <a16:colId xmlns:a16="http://schemas.microsoft.com/office/drawing/2014/main" val="81781557"/>
                    </a:ext>
                  </a:extLst>
                </a:gridCol>
                <a:gridCol w="3505199">
                  <a:extLst>
                    <a:ext uri="{9D8B030D-6E8A-4147-A177-3AD203B41FA5}">
                      <a16:colId xmlns:a16="http://schemas.microsoft.com/office/drawing/2014/main" val="3840021998"/>
                    </a:ext>
                  </a:extLst>
                </a:gridCol>
                <a:gridCol w="3505199">
                  <a:extLst>
                    <a:ext uri="{9D8B030D-6E8A-4147-A177-3AD203B41FA5}">
                      <a16:colId xmlns:a16="http://schemas.microsoft.com/office/drawing/2014/main" val="1097239595"/>
                    </a:ext>
                  </a:extLst>
                </a:gridCol>
              </a:tblGrid>
              <a:tr h="370840">
                <a:tc>
                  <a:txBody>
                    <a:bodyPr/>
                    <a:lstStyle/>
                    <a:p>
                      <a:r>
                        <a:rPr lang="en-US" sz="1200" b="1" dirty="0">
                          <a:solidFill>
                            <a:srgbClr val="0070C0"/>
                          </a:solidFill>
                          <a:latin typeface="Avenir Next" panose="020B0503020202020204" pitchFamily="34" charset="0"/>
                        </a:rPr>
                        <a:t>Decision Factors and Definition</a:t>
                      </a:r>
                    </a:p>
                    <a:p>
                      <a:pPr marL="285750" indent="-285750">
                        <a:buFont typeface="Arial" panose="020B0604020202020204" pitchFamily="34" charset="0"/>
                        <a:buChar char="•"/>
                      </a:pPr>
                      <a:r>
                        <a:rPr lang="en-US" sz="1200" dirty="0">
                          <a:latin typeface="Avenir Next" panose="020B0503020202020204" pitchFamily="34" charset="0"/>
                        </a:rPr>
                        <a:t>Meeting requirements</a:t>
                      </a:r>
                    </a:p>
                    <a:p>
                      <a:pPr marL="285750" indent="-285750">
                        <a:buFont typeface="Arial" panose="020B0604020202020204" pitchFamily="34" charset="0"/>
                        <a:buChar char="•"/>
                      </a:pPr>
                      <a:r>
                        <a:rPr lang="en-US" sz="1200" dirty="0">
                          <a:latin typeface="Avenir Next" panose="020B0503020202020204" pitchFamily="34" charset="0"/>
                        </a:rPr>
                        <a:t>Customer ratings/opinion</a:t>
                      </a:r>
                    </a:p>
                    <a:p>
                      <a:pPr marL="285750" indent="-285750">
                        <a:buFont typeface="Arial" panose="020B0604020202020204" pitchFamily="34" charset="0"/>
                        <a:buChar char="•"/>
                      </a:pPr>
                      <a:r>
                        <a:rPr lang="en-US" sz="1200" dirty="0">
                          <a:latin typeface="Avenir Next" panose="020B0503020202020204" pitchFamily="34" charset="0"/>
                        </a:rPr>
                        <a:t>Business case proof of ROI for reduced time to identify/enroll patients in trials or for target marketing initiatives</a:t>
                      </a:r>
                    </a:p>
                  </a:txBody>
                  <a:tcPr/>
                </a:tc>
                <a:tc>
                  <a:txBody>
                    <a:bodyPr/>
                    <a:lstStyle/>
                    <a:p>
                      <a:r>
                        <a:rPr lang="en-US" sz="1200" b="1" dirty="0">
                          <a:solidFill>
                            <a:srgbClr val="0070C0"/>
                          </a:solidFill>
                          <a:latin typeface="Avenir Next" panose="020B0503020202020204" pitchFamily="34" charset="0"/>
                        </a:rPr>
                        <a:t>Intent Topics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Patient Engagement</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Trial Management</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[Other vendors]</a:t>
                      </a:r>
                    </a:p>
                  </a:txBody>
                  <a:tcPr/>
                </a:tc>
                <a:tc rowSpan="3">
                  <a:txBody>
                    <a:bodyPr/>
                    <a:lstStyle/>
                    <a:p>
                      <a:r>
                        <a:rPr lang="en-US" sz="1200" b="1" dirty="0">
                          <a:solidFill>
                            <a:srgbClr val="0070C0"/>
                          </a:solidFill>
                          <a:latin typeface="Avenir Next" panose="020B0503020202020204" pitchFamily="34" charset="0"/>
                        </a:rPr>
                        <a:t>Other Questions</a:t>
                      </a:r>
                    </a:p>
                    <a:p>
                      <a:r>
                        <a:rPr lang="en-US" sz="1200" b="0" dirty="0">
                          <a:solidFill>
                            <a:schemeClr val="tx1">
                              <a:lumMod val="75000"/>
                              <a:lumOff val="25000"/>
                            </a:schemeClr>
                          </a:solidFill>
                          <a:latin typeface="Avenir Next" panose="020B0503020202020204" pitchFamily="34" charset="0"/>
                        </a:rPr>
                        <a:t>How do you make this successful when most have been disappointing?</a:t>
                      </a:r>
                    </a:p>
                    <a:p>
                      <a:r>
                        <a:rPr lang="en-US" sz="1200" b="0" dirty="0">
                          <a:solidFill>
                            <a:schemeClr val="tx1">
                              <a:lumMod val="75000"/>
                              <a:lumOff val="25000"/>
                            </a:schemeClr>
                          </a:solidFill>
                          <a:latin typeface="Avenir Next" panose="020B0503020202020204" pitchFamily="34" charset="0"/>
                        </a:rPr>
                        <a:t>How do we know who to trust?</a:t>
                      </a:r>
                    </a:p>
                  </a:txBody>
                  <a:tcPr/>
                </a:tc>
                <a:extLst>
                  <a:ext uri="{0D108BD9-81ED-4DB2-BD59-A6C34878D82A}">
                    <a16:rowId xmlns:a16="http://schemas.microsoft.com/office/drawing/2014/main" val="1407391358"/>
                  </a:ext>
                </a:extLst>
              </a:tr>
              <a:tr h="370840">
                <a:tc>
                  <a:txBody>
                    <a:bodyPr/>
                    <a:lstStyle/>
                    <a:p>
                      <a:r>
                        <a:rPr lang="en-US" sz="1200" b="1" dirty="0">
                          <a:solidFill>
                            <a:srgbClr val="0070C0"/>
                          </a:solidFill>
                          <a:latin typeface="Avenir Next" panose="020B0503020202020204" pitchFamily="34" charset="0"/>
                        </a:rPr>
                        <a:t>Vendor Criteria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solidFill>
                            <a:schemeClr val="tx1">
                              <a:lumMod val="75000"/>
                              <a:lumOff val="25000"/>
                            </a:schemeClr>
                          </a:solidFill>
                          <a:latin typeface="Avenir Next" panose="020B0503020202020204" pitchFamily="34" charset="0"/>
                        </a:rPr>
                        <a:t>Build or buy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solidFill>
                            <a:schemeClr val="tx1">
                              <a:lumMod val="75000"/>
                              <a:lumOff val="25000"/>
                            </a:schemeClr>
                          </a:solidFill>
                          <a:latin typeface="Avenir Next" panose="020B0503020202020204" pitchFamily="34" charset="0"/>
                        </a:rPr>
                        <a:t>Leverage paid lists</a:t>
                      </a:r>
                    </a:p>
                  </a:txBody>
                  <a:tcPr/>
                </a:tc>
                <a:tc rowSpan="2">
                  <a:txBody>
                    <a:bodyPr/>
                    <a:lstStyle/>
                    <a:p>
                      <a:pPr marL="0" algn="l" defTabSz="914400" rtl="0" eaLnBrk="1" latinLnBrk="0" hangingPunct="1"/>
                      <a:r>
                        <a:rPr lang="en-US" sz="1200" b="1" kern="1200" dirty="0">
                          <a:solidFill>
                            <a:srgbClr val="0070C0"/>
                          </a:solidFill>
                          <a:latin typeface="Avenir Next" panose="020B0503020202020204" pitchFamily="34" charset="0"/>
                          <a:ea typeface="+mn-ea"/>
                          <a:cs typeface="+mn-cs"/>
                        </a:rPr>
                        <a:t>Search Terms</a:t>
                      </a:r>
                    </a:p>
                    <a:p>
                      <a:pPr marL="285750" indent="-285750">
                        <a:buFont typeface="Arial" panose="020B0604020202020204" pitchFamily="34" charset="0"/>
                        <a:buChar char="•"/>
                      </a:pPr>
                      <a:r>
                        <a:rPr lang="en-US" sz="1200" dirty="0">
                          <a:latin typeface="Avenir Next" panose="020B0503020202020204" pitchFamily="34" charset="0"/>
                        </a:rPr>
                        <a:t>[Competitor list]</a:t>
                      </a:r>
                    </a:p>
                    <a:p>
                      <a:pPr marL="285750" indent="-285750">
                        <a:buFont typeface="Arial" panose="020B0604020202020204" pitchFamily="34" charset="0"/>
                        <a:buChar char="•"/>
                      </a:pPr>
                      <a:r>
                        <a:rPr lang="en-US" sz="1200" dirty="0">
                          <a:latin typeface="Avenir Next" panose="020B0503020202020204" pitchFamily="34" charset="0"/>
                        </a:rPr>
                        <a:t>RFP template</a:t>
                      </a:r>
                    </a:p>
                    <a:p>
                      <a:pPr marL="285750" indent="-285750">
                        <a:buFont typeface="Arial" panose="020B0604020202020204" pitchFamily="34" charset="0"/>
                        <a:buChar char="•"/>
                      </a:pPr>
                      <a:r>
                        <a:rPr lang="en-US" sz="1200" dirty="0">
                          <a:latin typeface="Avenir Next" panose="020B0503020202020204" pitchFamily="34" charset="0"/>
                        </a:rPr>
                        <a:t>Patient engagement case studies</a:t>
                      </a:r>
                    </a:p>
                    <a:p>
                      <a:pPr marL="285750" indent="-285750">
                        <a:buFont typeface="Arial" panose="020B0604020202020204" pitchFamily="34" charset="0"/>
                        <a:buChar char="•"/>
                      </a:pPr>
                      <a:r>
                        <a:rPr lang="en-US" sz="1200" dirty="0">
                          <a:latin typeface="Avenir Next" panose="020B0503020202020204" pitchFamily="34" charset="0"/>
                        </a:rPr>
                        <a:t>Top Patient engagement solutions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Avenir Next" panose="020B0503020202020204" pitchFamily="34" charset="0"/>
                        </a:rPr>
                        <a:t>Top RPM solutions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Avenir Next" panose="020B0503020202020204" pitchFamily="34" charset="0"/>
                        </a:rPr>
                        <a:t>Top CCM solutions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Avenir Next" panose="020B0503020202020204" pitchFamily="34" charset="0"/>
                        </a:rPr>
                        <a:t>[vendor] customer ratings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Avenir Next" panose="020B0503020202020204" pitchFamily="34" charset="0"/>
                      </a:endParaRPr>
                    </a:p>
                    <a:p>
                      <a:pPr marL="285750" indent="-285750">
                        <a:buFont typeface="Arial" panose="020B0604020202020204" pitchFamily="34" charset="0"/>
                        <a:buChar char="•"/>
                      </a:pPr>
                      <a:endParaRPr lang="en-US" sz="1200" dirty="0">
                        <a:latin typeface="Avenir Next" panose="020B0503020202020204" pitchFamily="34" charset="0"/>
                      </a:endParaRPr>
                    </a:p>
                    <a:p>
                      <a:pPr marL="285750" indent="-285750">
                        <a:buFont typeface="Arial" panose="020B0604020202020204" pitchFamily="34" charset="0"/>
                        <a:buChar char="•"/>
                      </a:pPr>
                      <a:endParaRPr lang="en-US" sz="1200" dirty="0">
                        <a:latin typeface="Avenir Next" panose="020B0503020202020204" pitchFamily="34" charset="0"/>
                      </a:endParaRPr>
                    </a:p>
                    <a:p>
                      <a:pPr marL="285750" indent="-285750">
                        <a:buFont typeface="Arial" panose="020B0604020202020204" pitchFamily="34" charset="0"/>
                        <a:buChar char="•"/>
                      </a:pPr>
                      <a:endParaRPr lang="en-US" sz="1200" dirty="0">
                        <a:latin typeface="Avenir Next" panose="020B0503020202020204" pitchFamily="34" charset="0"/>
                      </a:endParaRPr>
                    </a:p>
                    <a:p>
                      <a:endParaRPr lang="en-US" sz="1200" dirty="0">
                        <a:latin typeface="Avenir Next" panose="020B0503020202020204" pitchFamily="34" charset="0"/>
                      </a:endParaRPr>
                    </a:p>
                  </a:txBody>
                  <a:tcPr/>
                </a:tc>
                <a:tc vMerge="1">
                  <a:txBody>
                    <a:bodyPr/>
                    <a:lstStyle/>
                    <a:p>
                      <a:endParaRPr lang="en-US" dirty="0"/>
                    </a:p>
                  </a:txBody>
                  <a:tcPr/>
                </a:tc>
                <a:extLst>
                  <a:ext uri="{0D108BD9-81ED-4DB2-BD59-A6C34878D82A}">
                    <a16:rowId xmlns:a16="http://schemas.microsoft.com/office/drawing/2014/main" val="950038161"/>
                  </a:ext>
                </a:extLst>
              </a:tr>
              <a:tr h="370840">
                <a:tc>
                  <a:txBody>
                    <a:bodyPr/>
                    <a:lstStyle/>
                    <a:p>
                      <a:r>
                        <a:rPr lang="en-US" sz="1200" b="1" dirty="0">
                          <a:solidFill>
                            <a:srgbClr val="0070C0"/>
                          </a:solidFill>
                          <a:latin typeface="Avenir Next" panose="020B0503020202020204" pitchFamily="34" charset="0"/>
                        </a:rPr>
                        <a:t>Information Types</a:t>
                      </a:r>
                    </a:p>
                    <a:p>
                      <a:pPr marL="285750" indent="-285750">
                        <a:buFont typeface="Arial" panose="020B0604020202020204" pitchFamily="34" charset="0"/>
                        <a:buChar char="•"/>
                      </a:pPr>
                      <a:r>
                        <a:rPr lang="en-US" sz="1200" dirty="0">
                          <a:latin typeface="Avenir Next" panose="020B0503020202020204" pitchFamily="34" charset="0"/>
                        </a:rPr>
                        <a:t>Peer feedback</a:t>
                      </a:r>
                    </a:p>
                    <a:p>
                      <a:pPr marL="285750" indent="-285750">
                        <a:buFont typeface="Arial" panose="020B0604020202020204" pitchFamily="34" charset="0"/>
                        <a:buChar char="•"/>
                      </a:pPr>
                      <a:r>
                        <a:rPr lang="en-US" sz="1200" dirty="0">
                          <a:latin typeface="Avenir Next" panose="020B0503020202020204" pitchFamily="34" charset="0"/>
                        </a:rPr>
                        <a:t>Analysts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solidFill>
                            <a:schemeClr val="tx1">
                              <a:lumMod val="75000"/>
                              <a:lumOff val="25000"/>
                            </a:schemeClr>
                          </a:solidFill>
                          <a:latin typeface="Avenir Next" panose="020B0503020202020204" pitchFamily="34" charset="0"/>
                        </a:rPr>
                        <a:t>Case Studies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RFP templates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Competitor frameworks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Pricing guides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Implementation guides</a:t>
                      </a:r>
                    </a:p>
                    <a:p>
                      <a:pPr marL="285750" indent="-285750">
                        <a:buFont typeface="Arial" panose="020B0604020202020204" pitchFamily="34" charset="0"/>
                        <a:buChar char="•"/>
                      </a:pPr>
                      <a:r>
                        <a:rPr lang="en-US" sz="1200" b="0" dirty="0">
                          <a:solidFill>
                            <a:schemeClr val="tx1">
                              <a:lumMod val="75000"/>
                              <a:lumOff val="25000"/>
                            </a:schemeClr>
                          </a:solidFill>
                          <a:latin typeface="Avenir Next" panose="020B0503020202020204" pitchFamily="34" charset="0"/>
                        </a:rPr>
                        <a:t>Online demos</a:t>
                      </a:r>
                    </a:p>
                  </a:txBody>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3449060094"/>
                  </a:ext>
                </a:extLst>
              </a:tr>
            </a:tbl>
          </a:graphicData>
        </a:graphic>
      </p:graphicFrame>
      <p:sp>
        <p:nvSpPr>
          <p:cNvPr id="4" name="Footer Placeholder 3">
            <a:extLst>
              <a:ext uri="{FF2B5EF4-FFF2-40B4-BE49-F238E27FC236}">
                <a16:creationId xmlns:a16="http://schemas.microsoft.com/office/drawing/2014/main" id="{DF8702C1-0B8C-3C84-4EA1-CE923CB2E5B6}"/>
              </a:ext>
            </a:extLst>
          </p:cNvPr>
          <p:cNvSpPr>
            <a:spLocks noGrp="1"/>
          </p:cNvSpPr>
          <p:nvPr>
            <p:ph type="ftr" sz="quarter" idx="3"/>
          </p:nvPr>
        </p:nvSpPr>
        <p:spPr/>
        <p:txBody>
          <a:bodyPr/>
          <a:lstStyle/>
          <a:p>
            <a:r>
              <a:rPr lang="en-US"/>
              <a:t>Proprietary &amp; Confidential. All rights reserved</a:t>
            </a:r>
            <a:endParaRPr lang="en-US" dirty="0"/>
          </a:p>
        </p:txBody>
      </p:sp>
      <p:sp>
        <p:nvSpPr>
          <p:cNvPr id="5" name="Slide Number Placeholder 4">
            <a:extLst>
              <a:ext uri="{FF2B5EF4-FFF2-40B4-BE49-F238E27FC236}">
                <a16:creationId xmlns:a16="http://schemas.microsoft.com/office/drawing/2014/main" id="{D7D60007-D8E2-39E4-F31B-9BAB45C89657}"/>
              </a:ext>
            </a:extLst>
          </p:cNvPr>
          <p:cNvSpPr>
            <a:spLocks noGrp="1"/>
          </p:cNvSpPr>
          <p:nvPr>
            <p:ph type="sldNum" sz="quarter" idx="4"/>
          </p:nvPr>
        </p:nvSpPr>
        <p:spPr/>
        <p:txBody>
          <a:bodyPr/>
          <a:lstStyle/>
          <a:p>
            <a:fld id="{0C787423-F450-F145-86EF-8FAF16FDB412}" type="slidenum">
              <a:rPr lang="en-US" smtClean="0"/>
              <a:pPr/>
              <a:t>8</a:t>
            </a:fld>
            <a:endParaRPr lang="en-US" dirty="0"/>
          </a:p>
        </p:txBody>
      </p:sp>
    </p:spTree>
    <p:extLst>
      <p:ext uri="{BB962C8B-B14F-4D97-AF65-F5344CB8AC3E}">
        <p14:creationId xmlns:p14="http://schemas.microsoft.com/office/powerpoint/2010/main" val="40808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LP Template Sep 22" id="{AFB2969C-C9A8-B045-8AD8-BE0D809C0A34}" vid="{DE91A77E-8625-1447-8C7B-8D52858051B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12689</TotalTime>
  <Words>2061</Words>
  <Application>Microsoft Macintosh PowerPoint</Application>
  <PresentationFormat>Widescreen</PresentationFormat>
  <Paragraphs>640</Paragraphs>
  <Slides>26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Avenir Next</vt:lpstr>
      <vt:lpstr>Avenir Next Heavy</vt:lpstr>
      <vt:lpstr>Avenir Next Medium</vt:lpstr>
      <vt:lpstr>Calibri</vt:lpstr>
      <vt:lpstr>Office Theme</vt:lpstr>
      <vt:lpstr>The Buyer Journey</vt:lpstr>
      <vt:lpstr>How Decisions Are Made</vt:lpstr>
      <vt:lpstr>Buyer Journey</vt:lpstr>
      <vt:lpstr>PowerPoint Presentation</vt:lpstr>
      <vt:lpstr>Champion Personas</vt:lpstr>
      <vt:lpstr>Persona 1: Dir/VP Business Line Owner </vt:lpstr>
      <vt:lpstr>Dir/VP Business Line Owner - Problem Definition</vt:lpstr>
      <vt:lpstr>Dir/VP Business Line Owner– Solution Investigation</vt:lpstr>
      <vt:lpstr>Dir/VP Business Line Owner– Vendor Evaluation</vt:lpstr>
      <vt:lpstr>Dir/VP Business Line Owner– Decision Making</vt:lpstr>
      <vt:lpstr>Sample Framework</vt:lpstr>
      <vt:lpstr>Persona: Role</vt:lpstr>
      <vt:lpstr>VP of Population Health - Problem Definition</vt:lpstr>
      <vt:lpstr>VP of Population Health – Solution Investigation</vt:lpstr>
      <vt:lpstr>VP of Population Health – Vendor Evaluation</vt:lpstr>
      <vt:lpstr>VP of Population Health – Decision Making</vt:lpstr>
      <vt:lpstr>Persona: Role</vt:lpstr>
      <vt:lpstr>VP of Population Health - Problem Definition</vt:lpstr>
      <vt:lpstr>VP of Population Health – Solution Investigation</vt:lpstr>
      <vt:lpstr>VP of Population Health – Vendor Evaluation</vt:lpstr>
      <vt:lpstr>VP of Population Health – Decision Making</vt:lpstr>
      <vt:lpstr>Persona: Role</vt:lpstr>
      <vt:lpstr>VP of Population Health - Problem Definition</vt:lpstr>
      <vt:lpstr>VP of Population Health – Solution Investigation</vt:lpstr>
      <vt:lpstr>VP of Population Health – Vendor Evaluation</vt:lpstr>
      <vt:lpstr>VP of Population Health – Decision Making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AMN Healthcare  Language Services Marketing and Messaging Proposal</dc:title>
  <dc:creator>Adam Turinas</dc:creator>
  <cp:lastModifiedBy>Adam Turinas</cp:lastModifiedBy>
  <cp:revision>51</cp:revision>
  <cp:lastPrinted>2020-11-18T15:12:02Z</cp:lastPrinted>
  <dcterms:created xsi:type="dcterms:W3CDTF">2022-10-03T16:38:04Z</dcterms:created>
  <dcterms:modified xsi:type="dcterms:W3CDTF">2023-07-03T21:53:29Z</dcterms:modified>
</cp:coreProperties>
</file>